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85" r:id="rId7"/>
    <p:sldId id="288" r:id="rId8"/>
    <p:sldId id="286" r:id="rId9"/>
    <p:sldId id="287"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CC00"/>
    <a:srgbClr val="0000FF"/>
    <a:srgbClr val="0033CC"/>
    <a:srgbClr val="3333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3" autoAdjust="0"/>
    <p:restoredTop sz="96232" autoAdjust="0"/>
  </p:normalViewPr>
  <p:slideViewPr>
    <p:cSldViewPr>
      <p:cViewPr varScale="1">
        <p:scale>
          <a:sx n="113" d="100"/>
          <a:sy n="113" d="100"/>
        </p:scale>
        <p:origin x="-58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14860A-F7E0-40C8-A9EB-8005D3F04604}" type="datetimeFigureOut">
              <a:rPr lang="fr-FR" smtClean="0"/>
              <a:pPr/>
              <a:t>17/06/2012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DFD22C-1F8A-483F-953A-C281B854B892}" type="slidenum">
              <a:rPr lang="fr-FR" smtClean="0"/>
              <a:pPr/>
              <a:t>‹#›</a:t>
            </a:fld>
            <a:endParaRPr lang="fr-FR"/>
          </a:p>
        </p:txBody>
      </p:sp>
    </p:spTree>
    <p:extLst>
      <p:ext uri="{BB962C8B-B14F-4D97-AF65-F5344CB8AC3E}">
        <p14:creationId xmlns:p14="http://schemas.microsoft.com/office/powerpoint/2010/main" val="1617401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2DFD22C-1F8A-483F-953A-C281B854B892}" type="slidenum">
              <a:rPr lang="fr-FR" smtClean="0"/>
              <a:pPr/>
              <a:t>1</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92DFD22C-1F8A-483F-953A-C281B854B892}"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1200" dirty="0" smtClean="0"/>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92DFD22C-1F8A-483F-953A-C281B854B892}"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dirty="0" smtClean="0"/>
          </a:p>
        </p:txBody>
      </p:sp>
      <p:sp>
        <p:nvSpPr>
          <p:cNvPr id="4" name="Espace réservé du numéro de diapositive 3"/>
          <p:cNvSpPr>
            <a:spLocks noGrp="1"/>
          </p:cNvSpPr>
          <p:nvPr>
            <p:ph type="sldNum" sz="quarter" idx="10"/>
          </p:nvPr>
        </p:nvSpPr>
        <p:spPr/>
        <p:txBody>
          <a:bodyPr/>
          <a:lstStyle/>
          <a:p>
            <a:fld id="{92DFD22C-1F8A-483F-953A-C281B854B892}"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92DFD22C-1F8A-483F-953A-C281B854B892}"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Blip>
                <a:blip r:embed="rId3"/>
              </a:buBlip>
            </a:pPr>
            <a:r>
              <a:rPr lang="fr-FR" sz="1200" dirty="0" smtClean="0"/>
              <a:t>Le modèle proposé de cas d’utilisation à</a:t>
            </a:r>
            <a:r>
              <a:rPr lang="fr-FR" sz="1200" baseline="0" dirty="0" smtClean="0"/>
              <a:t> </a:t>
            </a:r>
            <a:r>
              <a:rPr lang="fr-FR" sz="1200" dirty="0" smtClean="0"/>
              <a:t>11 domaines de premier niveau</a:t>
            </a:r>
          </a:p>
          <a:p>
            <a:endParaRPr lang="fr-FR" sz="1200" dirty="0" smtClean="0"/>
          </a:p>
          <a:p>
            <a:pPr marL="342900" indent="-342900">
              <a:buBlip>
                <a:blip r:embed="rId3"/>
              </a:buBlip>
            </a:pPr>
            <a:r>
              <a:rPr lang="fr-FR" sz="1200" dirty="0" smtClean="0"/>
              <a:t>La deuxième colonne contienne les descriptions de chaque champ </a:t>
            </a:r>
          </a:p>
          <a:p>
            <a:endParaRPr lang="fr-FR" sz="1200" dirty="0" smtClean="0"/>
          </a:p>
          <a:p>
            <a:endParaRPr lang="fr-FR" sz="1200" dirty="0" smtClean="0"/>
          </a:p>
          <a:p>
            <a:r>
              <a:rPr lang="fr-FR" sz="1200" dirty="0" smtClean="0"/>
              <a:t>	Ces 7 premier champs existe déjà auparavant dans les autres modèles.</a:t>
            </a:r>
          </a:p>
          <a:p>
            <a:endParaRPr lang="fr-FR" dirty="0"/>
          </a:p>
        </p:txBody>
      </p:sp>
      <p:sp>
        <p:nvSpPr>
          <p:cNvPr id="4" name="Slide Number Placeholder 3"/>
          <p:cNvSpPr>
            <a:spLocks noGrp="1"/>
          </p:cNvSpPr>
          <p:nvPr>
            <p:ph type="sldNum" sz="quarter" idx="10"/>
          </p:nvPr>
        </p:nvSpPr>
        <p:spPr/>
        <p:txBody>
          <a:bodyPr/>
          <a:lstStyle/>
          <a:p>
            <a:fld id="{92DFD22C-1F8A-483F-953A-C281B854B892}" type="slidenum">
              <a:rPr lang="fr-FR" smtClean="0"/>
              <a:pPr/>
              <a:t>8</a:t>
            </a:fld>
            <a:endParaRPr lang="fr-FR"/>
          </a:p>
        </p:txBody>
      </p:sp>
    </p:spTree>
    <p:extLst>
      <p:ext uri="{BB962C8B-B14F-4D97-AF65-F5344CB8AC3E}">
        <p14:creationId xmlns:p14="http://schemas.microsoft.com/office/powerpoint/2010/main" val="750738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Blip>
                <a:blip r:embed="rId3"/>
              </a:buBlip>
            </a:pPr>
            <a:r>
              <a:rPr lang="fr-FR" sz="1200" dirty="0" smtClean="0"/>
              <a:t>Le modèle proposé de cas d’utilisation à</a:t>
            </a:r>
            <a:r>
              <a:rPr lang="fr-FR" sz="1200" baseline="0" dirty="0" smtClean="0"/>
              <a:t> </a:t>
            </a:r>
            <a:r>
              <a:rPr lang="fr-FR" sz="1200" dirty="0" smtClean="0"/>
              <a:t>11 domaines de premier niveau</a:t>
            </a:r>
          </a:p>
          <a:p>
            <a:endParaRPr lang="fr-FR" sz="1200" dirty="0" smtClean="0"/>
          </a:p>
          <a:p>
            <a:pPr marL="342900" indent="-342900">
              <a:buBlip>
                <a:blip r:embed="rId3"/>
              </a:buBlip>
            </a:pPr>
            <a:r>
              <a:rPr lang="fr-FR" sz="1200" dirty="0" smtClean="0"/>
              <a:t>La deuxième colonne contienne les descriptions de chaque champ </a:t>
            </a:r>
          </a:p>
          <a:p>
            <a:endParaRPr lang="fr-FR" sz="1200" dirty="0" smtClean="0"/>
          </a:p>
          <a:p>
            <a:endParaRPr lang="fr-FR" sz="1200" dirty="0" smtClean="0"/>
          </a:p>
          <a:p>
            <a:r>
              <a:rPr lang="fr-FR" sz="1200" dirty="0" smtClean="0"/>
              <a:t>	Ces 7 premier champs existe déjà auparavant dans les autres modèles.</a:t>
            </a:r>
          </a:p>
          <a:p>
            <a:endParaRPr lang="fr-FR" dirty="0"/>
          </a:p>
        </p:txBody>
      </p:sp>
      <p:sp>
        <p:nvSpPr>
          <p:cNvPr id="4" name="Slide Number Placeholder 3"/>
          <p:cNvSpPr>
            <a:spLocks noGrp="1"/>
          </p:cNvSpPr>
          <p:nvPr>
            <p:ph type="sldNum" sz="quarter" idx="10"/>
          </p:nvPr>
        </p:nvSpPr>
        <p:spPr/>
        <p:txBody>
          <a:bodyPr/>
          <a:lstStyle/>
          <a:p>
            <a:fld id="{92DFD22C-1F8A-483F-953A-C281B854B892}" type="slidenum">
              <a:rPr lang="fr-FR" smtClean="0"/>
              <a:pPr/>
              <a:t>9</a:t>
            </a:fld>
            <a:endParaRPr lang="fr-FR"/>
          </a:p>
        </p:txBody>
      </p:sp>
    </p:spTree>
    <p:extLst>
      <p:ext uri="{BB962C8B-B14F-4D97-AF65-F5344CB8AC3E}">
        <p14:creationId xmlns:p14="http://schemas.microsoft.com/office/powerpoint/2010/main" val="750738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DF0F170-9ADC-4C4A-B19B-2CEE2F48619E}" type="datetimeFigureOut">
              <a:rPr lang="fr-FR" smtClean="0"/>
              <a:pPr/>
              <a:t>17/06/2012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B5996F-E2EE-46FD-8FA8-CDC3567014FF}"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F0F170-9ADC-4C4A-B19B-2CEE2F48619E}" type="datetimeFigureOut">
              <a:rPr lang="fr-FR" smtClean="0"/>
              <a:pPr/>
              <a:t>17/06/2012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B5996F-E2EE-46FD-8FA8-CDC3567014FF}"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F0F170-9ADC-4C4A-B19B-2CEE2F48619E}" type="datetimeFigureOut">
              <a:rPr lang="fr-FR" smtClean="0"/>
              <a:pPr/>
              <a:t>17/06/2012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B5996F-E2EE-46FD-8FA8-CDC3567014FF}"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F0F170-9ADC-4C4A-B19B-2CEE2F48619E}" type="datetimeFigureOut">
              <a:rPr lang="fr-FR" smtClean="0"/>
              <a:pPr/>
              <a:t>17/06/2012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B5996F-E2EE-46FD-8FA8-CDC3567014FF}"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DF0F170-9ADC-4C4A-B19B-2CEE2F48619E}" type="datetimeFigureOut">
              <a:rPr lang="fr-FR" smtClean="0"/>
              <a:pPr/>
              <a:t>17/06/2012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B5996F-E2EE-46FD-8FA8-CDC3567014FF}"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DF0F170-9ADC-4C4A-B19B-2CEE2F48619E}" type="datetimeFigureOut">
              <a:rPr lang="fr-FR" smtClean="0"/>
              <a:pPr/>
              <a:t>17/06/2012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B5996F-E2EE-46FD-8FA8-CDC3567014FF}"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DF0F170-9ADC-4C4A-B19B-2CEE2F48619E}" type="datetimeFigureOut">
              <a:rPr lang="fr-FR" smtClean="0"/>
              <a:pPr/>
              <a:t>17/06/2012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4B5996F-E2EE-46FD-8FA8-CDC3567014FF}"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DF0F170-9ADC-4C4A-B19B-2CEE2F48619E}" type="datetimeFigureOut">
              <a:rPr lang="fr-FR" smtClean="0"/>
              <a:pPr/>
              <a:t>17/06/2012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4B5996F-E2EE-46FD-8FA8-CDC3567014FF}"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DF0F170-9ADC-4C4A-B19B-2CEE2F48619E}" type="datetimeFigureOut">
              <a:rPr lang="fr-FR" smtClean="0"/>
              <a:pPr/>
              <a:t>17/06/2012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4B5996F-E2EE-46FD-8FA8-CDC3567014FF}"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DF0F170-9ADC-4C4A-B19B-2CEE2F48619E}" type="datetimeFigureOut">
              <a:rPr lang="fr-FR" smtClean="0"/>
              <a:pPr/>
              <a:t>17/06/2012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B5996F-E2EE-46FD-8FA8-CDC3567014FF}"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DF0F170-9ADC-4C4A-B19B-2CEE2F48619E}" type="datetimeFigureOut">
              <a:rPr lang="fr-FR" smtClean="0"/>
              <a:pPr/>
              <a:t>17/06/2012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B5996F-E2EE-46FD-8FA8-CDC3567014FF}"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F0F170-9ADC-4C4A-B19B-2CEE2F48619E}" type="datetimeFigureOut">
              <a:rPr lang="fr-FR" smtClean="0"/>
              <a:pPr/>
              <a:t>17/06/2012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B5996F-E2EE-46FD-8FA8-CDC3567014FF}"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rot="5400000" flipH="1">
            <a:off x="551114" y="2674639"/>
            <a:ext cx="16216394" cy="128362"/>
          </a:xfrm>
          <a:prstGeom prst="rect">
            <a:avLst/>
          </a:prstGeom>
          <a:solidFill>
            <a:srgbClr val="00B0F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Rectangle 3"/>
          <p:cNvSpPr/>
          <p:nvPr/>
        </p:nvSpPr>
        <p:spPr>
          <a:xfrm rot="5400000" flipH="1">
            <a:off x="760802" y="2688296"/>
            <a:ext cx="16216394" cy="128362"/>
          </a:xfrm>
          <a:prstGeom prst="rect">
            <a:avLst/>
          </a:prstGeom>
          <a:solidFill>
            <a:schemeClr val="accent1">
              <a:lumMod val="20000"/>
              <a:lumOff val="8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Rectangle 17"/>
          <p:cNvSpPr/>
          <p:nvPr/>
        </p:nvSpPr>
        <p:spPr>
          <a:xfrm>
            <a:off x="0" y="2500306"/>
            <a:ext cx="9144000" cy="1857388"/>
          </a:xfrm>
          <a:prstGeom prst="rect">
            <a:avLst/>
          </a:prstGeom>
          <a:gradFill flip="none" rotWithShape="1">
            <a:gsLst>
              <a:gs pos="74000">
                <a:schemeClr val="tx1"/>
              </a:gs>
              <a:gs pos="48000">
                <a:schemeClr val="tx1"/>
              </a:gs>
              <a:gs pos="54000">
                <a:srgbClr val="005CBF">
                  <a:alpha val="88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3"/>
          <p:cNvSpPr>
            <a:spLocks noChangeArrowheads="1"/>
          </p:cNvSpPr>
          <p:nvPr/>
        </p:nvSpPr>
        <p:spPr bwMode="auto">
          <a:xfrm>
            <a:off x="901460" y="3617"/>
            <a:ext cx="7423964" cy="2677656"/>
          </a:xfrm>
          <a:prstGeom prst="rect">
            <a:avLst/>
          </a:prstGeom>
          <a:noFill/>
          <a:ln w="9525">
            <a:noFill/>
            <a:miter lim="800000"/>
            <a:headEnd/>
            <a:tailEnd/>
          </a:ln>
        </p:spPr>
        <p:txBody>
          <a:bodyPr wrap="square" anchor="ctr">
            <a:spAutoFit/>
          </a:bodyPr>
          <a:lstStyle/>
          <a:p>
            <a:pPr indent="449263" algn="ctr" eaLnBrk="0" hangingPunct="0">
              <a:defRPr/>
            </a:pPr>
            <a:r>
              <a:rPr lang="ar-DZ" sz="2800" dirty="0">
                <a:latin typeface="Bodoni MT Condensed" pitchFamily="18" charset="0"/>
                <a:cs typeface="Arial" pitchFamily="34" charset="0"/>
              </a:rPr>
              <a:t>وزارة التعليـــــم </a:t>
            </a:r>
            <a:r>
              <a:rPr lang="ar-DZ" sz="2800" dirty="0" smtClean="0">
                <a:latin typeface="Bodoni MT Condensed" pitchFamily="18" charset="0"/>
                <a:cs typeface="Arial" pitchFamily="34" charset="0"/>
              </a:rPr>
              <a:t>العالــي </a:t>
            </a:r>
            <a:r>
              <a:rPr lang="ar-DZ" sz="2800" dirty="0">
                <a:latin typeface="Bodoni MT Condensed" pitchFamily="18" charset="0"/>
                <a:cs typeface="Arial" pitchFamily="34" charset="0"/>
              </a:rPr>
              <a:t>و البحـــث </a:t>
            </a:r>
            <a:r>
              <a:rPr lang="ar-DZ" sz="2800" dirty="0" smtClean="0">
                <a:latin typeface="Bodoni MT Condensed" pitchFamily="18" charset="0"/>
                <a:cs typeface="Arial" pitchFamily="34" charset="0"/>
              </a:rPr>
              <a:t>العلمـي</a:t>
            </a:r>
            <a:endParaRPr lang="ar-DZ" sz="2800" dirty="0">
              <a:latin typeface="Bodoni MT Condensed" pitchFamily="18" charset="0"/>
              <a:cs typeface="Arial" pitchFamily="34" charset="0"/>
            </a:endParaRPr>
          </a:p>
          <a:p>
            <a:pPr indent="449263" algn="ctr" eaLnBrk="0" hangingPunct="0">
              <a:defRPr/>
            </a:pPr>
            <a:r>
              <a:rPr lang="ar-DZ" sz="2800" dirty="0">
                <a:latin typeface="Bodoni MT Condensed" pitchFamily="18" charset="0"/>
                <a:cs typeface="Arial" pitchFamily="34" charset="0"/>
              </a:rPr>
              <a:t>جـــــامعة عبد الحميـــد ابن باديس مستغانـم</a:t>
            </a:r>
          </a:p>
          <a:p>
            <a:pPr indent="449263" algn="ctr" eaLnBrk="0" hangingPunct="0">
              <a:defRPr/>
            </a:pPr>
            <a:r>
              <a:rPr lang="ar-DZ" sz="2800" dirty="0">
                <a:latin typeface="Bodoni MT Condensed" pitchFamily="18" charset="0"/>
                <a:cs typeface="Arial" pitchFamily="34" charset="0"/>
              </a:rPr>
              <a:t>كلية العلــوم الاقتصادية و العلوم التجارية و علوم التسيير</a:t>
            </a:r>
          </a:p>
          <a:p>
            <a:pPr indent="449263" algn="ctr" eaLnBrk="0" hangingPunct="0">
              <a:defRPr/>
            </a:pPr>
            <a:r>
              <a:rPr lang="ar-DZ" sz="2800" dirty="0" smtClean="0">
                <a:latin typeface="Bodoni MT Condensed" pitchFamily="18" charset="0"/>
                <a:cs typeface="Arial" pitchFamily="34" charset="0"/>
              </a:rPr>
              <a:t>قســـــم </a:t>
            </a:r>
            <a:r>
              <a:rPr lang="ar-DZ" sz="2800" dirty="0">
                <a:latin typeface="Bodoni MT Condensed" pitchFamily="18" charset="0"/>
                <a:cs typeface="Arial" pitchFamily="34" charset="0"/>
              </a:rPr>
              <a:t>علــــوم  </a:t>
            </a:r>
            <a:r>
              <a:rPr lang="ar-DZ" sz="2800" dirty="0" smtClean="0">
                <a:latin typeface="Bodoni MT Condensed" pitchFamily="18" charset="0"/>
                <a:cs typeface="Arial" pitchFamily="34" charset="0"/>
              </a:rPr>
              <a:t>التسييـر</a:t>
            </a:r>
          </a:p>
          <a:p>
            <a:pPr indent="449263" algn="ctr" eaLnBrk="0" hangingPunct="0">
              <a:defRPr/>
            </a:pPr>
            <a:r>
              <a:rPr lang="ar-DZ" sz="2800" dirty="0" smtClean="0">
                <a:latin typeface="Bodoni MT Condensed" pitchFamily="18" charset="0"/>
                <a:cs typeface="Arial" pitchFamily="34" charset="0"/>
              </a:rPr>
              <a:t>تخصـص محــاسبـة</a:t>
            </a:r>
            <a:endParaRPr lang="ar-DZ" sz="2800" dirty="0">
              <a:latin typeface="Bodoni MT Condensed" pitchFamily="18" charset="0"/>
              <a:cs typeface="Arial" pitchFamily="34" charset="0"/>
            </a:endParaRPr>
          </a:p>
          <a:p>
            <a:pPr indent="449263" algn="ctr" eaLnBrk="0" hangingPunct="0">
              <a:defRPr/>
            </a:pPr>
            <a:endParaRPr lang="fr-FR" sz="2800" dirty="0">
              <a:latin typeface="Bodoni MT Condensed" pitchFamily="18" charset="0"/>
              <a:cs typeface="Arial" pitchFamily="34" charset="0"/>
            </a:endParaRPr>
          </a:p>
        </p:txBody>
      </p:sp>
      <p:sp>
        <p:nvSpPr>
          <p:cNvPr id="8" name="Rectangle 7"/>
          <p:cNvSpPr/>
          <p:nvPr/>
        </p:nvSpPr>
        <p:spPr>
          <a:xfrm>
            <a:off x="539552" y="5258302"/>
            <a:ext cx="2071670" cy="880369"/>
          </a:xfrm>
          <a:prstGeom prst="rect">
            <a:avLst/>
          </a:prstGeom>
          <a:noFill/>
        </p:spPr>
        <p:txBody>
          <a:bodyPr wrap="square">
            <a:spAutoFit/>
          </a:bodyPr>
          <a:lstStyle/>
          <a:p>
            <a:pPr algn="r" rtl="1" eaLnBrk="0" hangingPunct="0">
              <a:lnSpc>
                <a:spcPct val="150000"/>
              </a:lnSpc>
            </a:pPr>
            <a:r>
              <a:rPr lang="ar-DZ" b="1" u="sng" dirty="0" smtClean="0"/>
              <a:t>تحت اشراف</a:t>
            </a:r>
            <a:endParaRPr lang="fr-FR" b="1" u="sng" dirty="0" smtClean="0"/>
          </a:p>
          <a:p>
            <a:pPr indent="274638" algn="r" rtl="1" eaLnBrk="0" hangingPunct="0">
              <a:lnSpc>
                <a:spcPct val="150000"/>
              </a:lnSpc>
              <a:buBlip>
                <a:blip r:embed="rId3"/>
              </a:buBlip>
            </a:pPr>
            <a:r>
              <a:rPr lang="ar-DZ" b="1" dirty="0" smtClean="0">
                <a:effectLst>
                  <a:outerShdw blurRad="38100" dist="38100" dir="2700000" algn="tl">
                    <a:srgbClr val="000000">
                      <a:alpha val="43137"/>
                    </a:srgbClr>
                  </a:outerShdw>
                </a:effectLst>
              </a:rPr>
              <a:t>ا / بن زيدان الحاج</a:t>
            </a:r>
            <a:endParaRPr lang="fr-FR" b="1" dirty="0" smtClean="0">
              <a:effectLst>
                <a:outerShdw blurRad="38100" dist="38100" dir="2700000" algn="tl">
                  <a:srgbClr val="000000">
                    <a:alpha val="43137"/>
                  </a:srgbClr>
                </a:outerShdw>
              </a:effectLst>
            </a:endParaRPr>
          </a:p>
        </p:txBody>
      </p:sp>
      <p:sp>
        <p:nvSpPr>
          <p:cNvPr id="9" name="Rectangle 8"/>
          <p:cNvSpPr/>
          <p:nvPr/>
        </p:nvSpPr>
        <p:spPr>
          <a:xfrm>
            <a:off x="-7072394" y="2214554"/>
            <a:ext cx="16216394" cy="272370"/>
          </a:xfrm>
          <a:prstGeom prst="rect">
            <a:avLst/>
          </a:prstGeom>
          <a:solidFill>
            <a:srgbClr val="3333FF"/>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0000"/>
              </a:solidFill>
            </a:endParaRPr>
          </a:p>
        </p:txBody>
      </p:sp>
      <p:sp>
        <p:nvSpPr>
          <p:cNvPr id="10" name="Rectangle 9"/>
          <p:cNvSpPr/>
          <p:nvPr/>
        </p:nvSpPr>
        <p:spPr>
          <a:xfrm flipH="1">
            <a:off x="0" y="4357694"/>
            <a:ext cx="16216394" cy="128362"/>
          </a:xfrm>
          <a:prstGeom prst="rect">
            <a:avLst/>
          </a:prstGeom>
          <a:solidFill>
            <a:srgbClr val="64279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Rectangle 11"/>
          <p:cNvSpPr/>
          <p:nvPr/>
        </p:nvSpPr>
        <p:spPr>
          <a:xfrm>
            <a:off x="6516216" y="5229200"/>
            <a:ext cx="1931601" cy="923330"/>
          </a:xfrm>
          <a:prstGeom prst="rect">
            <a:avLst/>
          </a:prstGeom>
          <a:noFill/>
        </p:spPr>
        <p:txBody>
          <a:bodyPr wrap="square">
            <a:spAutoFit/>
          </a:bodyPr>
          <a:lstStyle/>
          <a:p>
            <a:pPr algn="r" rtl="1" eaLnBrk="0" hangingPunct="0">
              <a:lnSpc>
                <a:spcPct val="150000"/>
              </a:lnSpc>
            </a:pPr>
            <a:r>
              <a:rPr lang="ar-DZ" b="1" u="sng" dirty="0" smtClean="0"/>
              <a:t>من اعداد الطالبة</a:t>
            </a:r>
            <a:endParaRPr lang="fr-FR" b="1" u="sng" dirty="0" smtClean="0"/>
          </a:p>
          <a:p>
            <a:pPr indent="268288" algn="r" rtl="1" eaLnBrk="0" hangingPunct="0">
              <a:lnSpc>
                <a:spcPct val="150000"/>
              </a:lnSpc>
              <a:buBlip>
                <a:blip r:embed="rId3"/>
              </a:buBlip>
            </a:pPr>
            <a:r>
              <a:rPr lang="ar-DZ" b="1" dirty="0" smtClean="0">
                <a:effectLst>
                  <a:outerShdw blurRad="38100" dist="38100" dir="2700000" algn="tl">
                    <a:srgbClr val="000000">
                      <a:alpha val="43137"/>
                    </a:srgbClr>
                  </a:outerShdw>
                </a:effectLst>
              </a:rPr>
              <a:t>سعيد كريمة</a:t>
            </a:r>
            <a:endParaRPr lang="fr-FR" sz="1400" b="1" dirty="0" smtClean="0"/>
          </a:p>
        </p:txBody>
      </p:sp>
      <p:pic>
        <p:nvPicPr>
          <p:cNvPr id="14" name="Image 6"/>
          <p:cNvPicPr>
            <a:picLocks noChangeAspect="1" noChangeArrowheads="1"/>
          </p:cNvPicPr>
          <p:nvPr/>
        </p:nvPicPr>
        <p:blipFill>
          <a:blip r:embed="rId4"/>
          <a:srcRect/>
          <a:stretch>
            <a:fillRect/>
          </a:stretch>
        </p:blipFill>
        <p:spPr bwMode="auto">
          <a:xfrm>
            <a:off x="-65" y="0"/>
            <a:ext cx="1660714" cy="1744028"/>
          </a:xfrm>
          <a:prstGeom prst="rect">
            <a:avLst/>
          </a:prstGeom>
          <a:noFill/>
          <a:ln w="9525">
            <a:noFill/>
            <a:miter lim="800000"/>
            <a:headEnd/>
            <a:tailEnd/>
          </a:ln>
        </p:spPr>
      </p:pic>
      <p:sp>
        <p:nvSpPr>
          <p:cNvPr id="6" name="Rectangle 5"/>
          <p:cNvSpPr/>
          <p:nvPr/>
        </p:nvSpPr>
        <p:spPr>
          <a:xfrm>
            <a:off x="0" y="2500306"/>
            <a:ext cx="9038808" cy="2308324"/>
          </a:xfrm>
          <a:prstGeom prst="rect">
            <a:avLst/>
          </a:prstGeom>
        </p:spPr>
        <p:txBody>
          <a:bodyPr wrap="square">
            <a:spAutoFit/>
          </a:bodyPr>
          <a:lstStyle/>
          <a:p>
            <a:pPr algn="ctr"/>
            <a:r>
              <a:rPr lang="ar-DZ" sz="3600" dirty="0" smtClean="0">
                <a:ln w="18415" cmpd="sng">
                  <a:solidFill>
                    <a:schemeClr val="bg1"/>
                  </a:solidFill>
                  <a:prstDash val="solid"/>
                </a:ln>
                <a:solidFill>
                  <a:schemeClr val="bg1"/>
                </a:solidFill>
                <a:effectLst>
                  <a:outerShdw blurRad="63500" dir="3600000" algn="tl" rotWithShape="0">
                    <a:srgbClr val="000000">
                      <a:alpha val="70000"/>
                    </a:srgbClr>
                  </a:outerShdw>
                </a:effectLst>
              </a:rPr>
              <a:t>مذكــرة تخــرج</a:t>
            </a:r>
            <a:endParaRPr lang="fr-FR" sz="3600" dirty="0" smtClean="0">
              <a:ln w="18415" cmpd="sng">
                <a:solidFill>
                  <a:schemeClr val="bg1"/>
                </a:solidFill>
                <a:prstDash val="solid"/>
              </a:ln>
              <a:solidFill>
                <a:schemeClr val="bg1"/>
              </a:solidFill>
              <a:effectLst>
                <a:outerShdw blurRad="63500" dir="3600000" algn="tl" rotWithShape="0">
                  <a:srgbClr val="000000">
                    <a:alpha val="70000"/>
                  </a:srgbClr>
                </a:outerShdw>
              </a:effectLst>
            </a:endParaRPr>
          </a:p>
          <a:p>
            <a:pPr algn="ctr" rtl="1"/>
            <a:r>
              <a:rPr lang="ar-DZ" sz="3600" b="1" dirty="0">
                <a:solidFill>
                  <a:schemeClr val="bg1"/>
                </a:solidFill>
              </a:rPr>
              <a:t>دور القروض البنكيـــة في ابـــراز </a:t>
            </a:r>
            <a:r>
              <a:rPr lang="ar-DZ" sz="3600" b="1" dirty="0" smtClean="0">
                <a:solidFill>
                  <a:schemeClr val="bg1"/>
                </a:solidFill>
              </a:rPr>
              <a:t>الوضعية </a:t>
            </a:r>
            <a:r>
              <a:rPr lang="ar-DZ" sz="3600" b="1" dirty="0">
                <a:solidFill>
                  <a:schemeClr val="bg1"/>
                </a:solidFill>
              </a:rPr>
              <a:t>المالية </a:t>
            </a:r>
            <a:r>
              <a:rPr lang="ar-DZ" sz="3600" b="1" dirty="0" smtClean="0">
                <a:solidFill>
                  <a:schemeClr val="bg1"/>
                </a:solidFill>
              </a:rPr>
              <a:t>للمؤسسة دراسة حالة البنك الوطني الجزائري وكالة وادي رهيو </a:t>
            </a:r>
            <a:endParaRPr lang="fr-FR" sz="3600" dirty="0">
              <a:solidFill>
                <a:schemeClr val="bg1"/>
              </a:solidFill>
            </a:endParaRPr>
          </a:p>
          <a:p>
            <a:pPr algn="ctr"/>
            <a:endParaRPr lang="fr-FR" sz="3600" dirty="0">
              <a:ln w="18415" cmpd="sng">
                <a:solidFill>
                  <a:schemeClr val="bg1"/>
                </a:solidFill>
                <a:prstDash val="solid"/>
              </a:ln>
              <a:solidFill>
                <a:schemeClr val="bg1"/>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repeatCount="indefinite"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3000" fill="hold"/>
                                        <p:tgtEl>
                                          <p:spTgt spid="9"/>
                                        </p:tgtEl>
                                        <p:attrNameLst>
                                          <p:attrName>ppt_x</p:attrName>
                                        </p:attrNameLst>
                                      </p:cBhvr>
                                      <p:tavLst>
                                        <p:tav tm="0">
                                          <p:val>
                                            <p:strVal val="1+#ppt_w/2"/>
                                          </p:val>
                                        </p:tav>
                                        <p:tav tm="100000">
                                          <p:val>
                                            <p:strVal val="#ppt_x"/>
                                          </p:val>
                                        </p:tav>
                                      </p:tavLst>
                                    </p:anim>
                                    <p:anim calcmode="lin" valueType="num">
                                      <p:cBhvr additive="base">
                                        <p:cTn id="8" dur="30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8" repeatCount="indefinite"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0" fill="hold"/>
                                        <p:tgtEl>
                                          <p:spTgt spid="10"/>
                                        </p:tgtEl>
                                        <p:attrNameLst>
                                          <p:attrName>ppt_x</p:attrName>
                                        </p:attrNameLst>
                                      </p:cBhvr>
                                      <p:tavLst>
                                        <p:tav tm="0">
                                          <p:val>
                                            <p:strVal val="0-#ppt_w/2"/>
                                          </p:val>
                                        </p:tav>
                                        <p:tav tm="100000">
                                          <p:val>
                                            <p:strVal val="#ppt_x"/>
                                          </p:val>
                                        </p:tav>
                                      </p:tavLst>
                                    </p:anim>
                                    <p:anim calcmode="lin" valueType="num">
                                      <p:cBhvr additive="base">
                                        <p:cTn id="12" dur="5000" fill="hold"/>
                                        <p:tgtEl>
                                          <p:spTgt spid="10"/>
                                        </p:tgtEl>
                                        <p:attrNameLst>
                                          <p:attrName>ppt_y</p:attrName>
                                        </p:attrNameLst>
                                      </p:cBhvr>
                                      <p:tavLst>
                                        <p:tav tm="0">
                                          <p:val>
                                            <p:strVal val="#ppt_y"/>
                                          </p:val>
                                        </p:tav>
                                        <p:tav tm="100000">
                                          <p:val>
                                            <p:strVal val="#ppt_y"/>
                                          </p:val>
                                        </p:tav>
                                      </p:tavLst>
                                    </p:anim>
                                  </p:childTnLst>
                                </p:cTn>
                              </p:par>
                              <p:par>
                                <p:cTn id="13" presetID="2" presetClass="entr" presetSubtype="1" repeatCount="indefinite"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2000" fill="hold"/>
                                        <p:tgtEl>
                                          <p:spTgt spid="4"/>
                                        </p:tgtEl>
                                        <p:attrNameLst>
                                          <p:attrName>ppt_x</p:attrName>
                                        </p:attrNameLst>
                                      </p:cBhvr>
                                      <p:tavLst>
                                        <p:tav tm="0">
                                          <p:val>
                                            <p:strVal val="#ppt_x"/>
                                          </p:val>
                                        </p:tav>
                                        <p:tav tm="100000">
                                          <p:val>
                                            <p:strVal val="#ppt_x"/>
                                          </p:val>
                                        </p:tav>
                                      </p:tavLst>
                                    </p:anim>
                                    <p:anim calcmode="lin" valueType="num">
                                      <p:cBhvr additive="base">
                                        <p:cTn id="16" dur="2000" fill="hold"/>
                                        <p:tgtEl>
                                          <p:spTgt spid="4"/>
                                        </p:tgtEl>
                                        <p:attrNameLst>
                                          <p:attrName>ppt_y</p:attrName>
                                        </p:attrNameLst>
                                      </p:cBhvr>
                                      <p:tavLst>
                                        <p:tav tm="0">
                                          <p:val>
                                            <p:strVal val="0-#ppt_h/2"/>
                                          </p:val>
                                        </p:tav>
                                        <p:tav tm="100000">
                                          <p:val>
                                            <p:strVal val="#ppt_y"/>
                                          </p:val>
                                        </p:tav>
                                      </p:tavLst>
                                    </p:anim>
                                  </p:childTnLst>
                                </p:cTn>
                              </p:par>
                              <p:par>
                                <p:cTn id="17" presetID="2" presetClass="entr" presetSubtype="1" repeatCount="indefinite"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0" fill="hold"/>
                                        <p:tgtEl>
                                          <p:spTgt spid="11"/>
                                        </p:tgtEl>
                                        <p:attrNameLst>
                                          <p:attrName>ppt_x</p:attrName>
                                        </p:attrNameLst>
                                      </p:cBhvr>
                                      <p:tavLst>
                                        <p:tav tm="0">
                                          <p:val>
                                            <p:strVal val="#ppt_x"/>
                                          </p:val>
                                        </p:tav>
                                        <p:tav tm="100000">
                                          <p:val>
                                            <p:strVal val="#ppt_x"/>
                                          </p:val>
                                        </p:tav>
                                      </p:tavLst>
                                    </p:anim>
                                    <p:anim calcmode="lin" valueType="num">
                                      <p:cBhvr additive="base">
                                        <p:cTn id="20" dur="50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fade">
                                      <p:cBhvr>
                                        <p:cTn id="25" dur="1000"/>
                                        <p:tgtEl>
                                          <p:spTgt spid="6">
                                            <p:txEl>
                                              <p:pRg st="0" end="0"/>
                                            </p:txEl>
                                          </p:spTgt>
                                        </p:tgtEl>
                                      </p:cBhvr>
                                    </p:animEffect>
                                    <p:anim calcmode="lin" valueType="num">
                                      <p:cBhvr>
                                        <p:cTn id="26"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28" fill="hold">
                            <p:stCondLst>
                              <p:cond delay="1000"/>
                            </p:stCondLst>
                            <p:childTnLst>
                              <p:par>
                                <p:cTn id="29" presetID="42" presetClass="entr" presetSubtype="0" fill="hold" nodeType="after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Effect transition="in" filter="fade">
                                      <p:cBhvr>
                                        <p:cTn id="31" dur="1000"/>
                                        <p:tgtEl>
                                          <p:spTgt spid="6">
                                            <p:txEl>
                                              <p:pRg st="1" end="1"/>
                                            </p:txEl>
                                          </p:spTgt>
                                        </p:tgtEl>
                                      </p:cBhvr>
                                    </p:animEffect>
                                    <p:anim calcmode="lin" valueType="num">
                                      <p:cBhvr>
                                        <p:cTn id="32"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34" fill="hold">
                            <p:stCondLst>
                              <p:cond delay="2000"/>
                            </p:stCondLst>
                            <p:childTnLst>
                              <p:par>
                                <p:cTn id="35" presetID="53" presetClass="entr" presetSubtype="0" fill="hold" nodeType="after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p:cTn id="3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3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39" dur="1000"/>
                                        <p:tgtEl>
                                          <p:spTgt spid="12">
                                            <p:txEl>
                                              <p:pRg st="0" end="0"/>
                                            </p:txEl>
                                          </p:spTgt>
                                        </p:tgtEl>
                                      </p:cBhvr>
                                    </p:animEffect>
                                  </p:childTnLst>
                                </p:cTn>
                              </p:par>
                            </p:childTnLst>
                          </p:cTn>
                        </p:par>
                        <p:par>
                          <p:cTn id="40" fill="hold">
                            <p:stCondLst>
                              <p:cond delay="3000"/>
                            </p:stCondLst>
                            <p:childTnLst>
                              <p:par>
                                <p:cTn id="41" presetID="53" presetClass="entr" presetSubtype="0" fill="hold" nodeType="afterEffect">
                                  <p:stCondLst>
                                    <p:cond delay="0"/>
                                  </p:stCondLst>
                                  <p:childTnLst>
                                    <p:set>
                                      <p:cBhvr>
                                        <p:cTn id="42" dur="1" fill="hold">
                                          <p:stCondLst>
                                            <p:cond delay="0"/>
                                          </p:stCondLst>
                                        </p:cTn>
                                        <p:tgtEl>
                                          <p:spTgt spid="12">
                                            <p:txEl>
                                              <p:pRg st="1" end="1"/>
                                            </p:txEl>
                                          </p:spTgt>
                                        </p:tgtEl>
                                        <p:attrNameLst>
                                          <p:attrName>style.visibility</p:attrName>
                                        </p:attrNameLst>
                                      </p:cBhvr>
                                      <p:to>
                                        <p:strVal val="visible"/>
                                      </p:to>
                                    </p:set>
                                    <p:anim calcmode="lin" valueType="num">
                                      <p:cBhvr>
                                        <p:cTn id="43" dur="1000" fill="hold"/>
                                        <p:tgtEl>
                                          <p:spTgt spid="12">
                                            <p:txEl>
                                              <p:pRg st="1" end="1"/>
                                            </p:txEl>
                                          </p:spTgt>
                                        </p:tgtEl>
                                        <p:attrNameLst>
                                          <p:attrName>ppt_w</p:attrName>
                                        </p:attrNameLst>
                                      </p:cBhvr>
                                      <p:tavLst>
                                        <p:tav tm="0">
                                          <p:val>
                                            <p:fltVal val="0"/>
                                          </p:val>
                                        </p:tav>
                                        <p:tav tm="100000">
                                          <p:val>
                                            <p:strVal val="#ppt_w"/>
                                          </p:val>
                                        </p:tav>
                                      </p:tavLst>
                                    </p:anim>
                                    <p:anim calcmode="lin" valueType="num">
                                      <p:cBhvr>
                                        <p:cTn id="44" dur="1000" fill="hold"/>
                                        <p:tgtEl>
                                          <p:spTgt spid="12">
                                            <p:txEl>
                                              <p:pRg st="1" end="1"/>
                                            </p:txEl>
                                          </p:spTgt>
                                        </p:tgtEl>
                                        <p:attrNameLst>
                                          <p:attrName>ppt_h</p:attrName>
                                        </p:attrNameLst>
                                      </p:cBhvr>
                                      <p:tavLst>
                                        <p:tav tm="0">
                                          <p:val>
                                            <p:fltVal val="0"/>
                                          </p:val>
                                        </p:tav>
                                        <p:tav tm="100000">
                                          <p:val>
                                            <p:strVal val="#ppt_h"/>
                                          </p:val>
                                        </p:tav>
                                      </p:tavLst>
                                    </p:anim>
                                    <p:animEffect transition="in" filter="fade">
                                      <p:cBhvr>
                                        <p:cTn id="45" dur="1000"/>
                                        <p:tgtEl>
                                          <p:spTgt spid="12">
                                            <p:txEl>
                                              <p:pRg st="1" end="1"/>
                                            </p:txEl>
                                          </p:spTgt>
                                        </p:tgtEl>
                                      </p:cBhvr>
                                    </p:animEffect>
                                  </p:childTnLst>
                                </p:cTn>
                              </p:par>
                            </p:childTnLst>
                          </p:cTn>
                        </p:par>
                        <p:par>
                          <p:cTn id="46" fill="hold">
                            <p:stCondLst>
                              <p:cond delay="4000"/>
                            </p:stCondLst>
                            <p:childTnLst>
                              <p:par>
                                <p:cTn id="47" presetID="53" presetClass="entr" presetSubtype="0" fill="hold" nodeType="after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p:cTn id="49" dur="1000" fill="hold"/>
                                        <p:tgtEl>
                                          <p:spTgt spid="8"/>
                                        </p:tgtEl>
                                        <p:attrNameLst>
                                          <p:attrName>ppt_w</p:attrName>
                                        </p:attrNameLst>
                                      </p:cBhvr>
                                      <p:tavLst>
                                        <p:tav tm="0">
                                          <p:val>
                                            <p:fltVal val="0"/>
                                          </p:val>
                                        </p:tav>
                                        <p:tav tm="100000">
                                          <p:val>
                                            <p:strVal val="#ppt_w"/>
                                          </p:val>
                                        </p:tav>
                                      </p:tavLst>
                                    </p:anim>
                                    <p:anim calcmode="lin" valueType="num">
                                      <p:cBhvr>
                                        <p:cTn id="50" dur="1000" fill="hold"/>
                                        <p:tgtEl>
                                          <p:spTgt spid="8"/>
                                        </p:tgtEl>
                                        <p:attrNameLst>
                                          <p:attrName>ppt_h</p:attrName>
                                        </p:attrNameLst>
                                      </p:cBhvr>
                                      <p:tavLst>
                                        <p:tav tm="0">
                                          <p:val>
                                            <p:fltVal val="0"/>
                                          </p:val>
                                        </p:tav>
                                        <p:tav tm="100000">
                                          <p:val>
                                            <p:strVal val="#ppt_h"/>
                                          </p:val>
                                        </p:tav>
                                      </p:tavLst>
                                    </p:anim>
                                    <p:animEffect transition="in" filter="fade">
                                      <p:cBhvr>
                                        <p:cTn id="5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 grpId="0" animBg="1"/>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flipH="1">
            <a:off x="632440" y="921979"/>
            <a:ext cx="16216394" cy="128362"/>
          </a:xfrm>
          <a:prstGeom prst="rect">
            <a:avLst/>
          </a:prstGeom>
          <a:solidFill>
            <a:schemeClr val="accent3">
              <a:lumMod val="20000"/>
              <a:lumOff val="8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Rectangle 5"/>
          <p:cNvSpPr/>
          <p:nvPr/>
        </p:nvSpPr>
        <p:spPr>
          <a:xfrm>
            <a:off x="0" y="615022"/>
            <a:ext cx="9144000" cy="742276"/>
          </a:xfrm>
          <a:prstGeom prst="rect">
            <a:avLst/>
          </a:prstGeom>
          <a:solidFill>
            <a:srgbClr val="92D050"/>
          </a:solidFill>
          <a:ln>
            <a:solidFill>
              <a:schemeClr val="tx1"/>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fr-FR" dirty="0"/>
          </a:p>
        </p:txBody>
      </p:sp>
      <p:sp>
        <p:nvSpPr>
          <p:cNvPr id="7" name="Rectangle 6"/>
          <p:cNvSpPr/>
          <p:nvPr/>
        </p:nvSpPr>
        <p:spPr>
          <a:xfrm>
            <a:off x="-7072394" y="227672"/>
            <a:ext cx="16216394" cy="272370"/>
          </a:xfrm>
          <a:prstGeom prst="rect">
            <a:avLst/>
          </a:prstGeom>
          <a:solidFill>
            <a:schemeClr val="accent3">
              <a:lumMod val="75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0000"/>
              </a:solidFill>
            </a:endParaRPr>
          </a:p>
        </p:txBody>
      </p:sp>
      <p:sp>
        <p:nvSpPr>
          <p:cNvPr id="8" name="Rectangle 7"/>
          <p:cNvSpPr/>
          <p:nvPr/>
        </p:nvSpPr>
        <p:spPr>
          <a:xfrm flipH="1">
            <a:off x="0" y="1509710"/>
            <a:ext cx="16216394" cy="128362"/>
          </a:xfrm>
          <a:prstGeom prst="rect">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Rectangle 8"/>
          <p:cNvSpPr/>
          <p:nvPr/>
        </p:nvSpPr>
        <p:spPr>
          <a:xfrm rot="5400000" flipH="1">
            <a:off x="472770" y="-336296"/>
            <a:ext cx="16216394" cy="128362"/>
          </a:xfrm>
          <a:prstGeom prst="rect">
            <a:avLst/>
          </a:prstGeom>
          <a:solidFill>
            <a:schemeClr val="accent3">
              <a:lumMod val="60000"/>
              <a:lumOff val="4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Titre 1"/>
          <p:cNvSpPr txBox="1">
            <a:spLocks/>
          </p:cNvSpPr>
          <p:nvPr/>
        </p:nvSpPr>
        <p:spPr>
          <a:xfrm>
            <a:off x="4479212" y="581016"/>
            <a:ext cx="3857652" cy="928694"/>
          </a:xfrm>
          <a:prstGeom prst="rect">
            <a:avLst/>
          </a:prstGeom>
        </p:spPr>
        <p:txBody>
          <a:bodyPr/>
          <a:lstStyle/>
          <a:p>
            <a:pPr algn="r" rtl="1">
              <a:defRPr/>
            </a:pPr>
            <a:r>
              <a:rPr lang="ar-DZ" sz="4400" b="1" dirty="0" smtClean="0">
                <a:effectLst>
                  <a:reflection blurRad="6350" stA="55000" endA="300" endPos="45500" dir="5400000" sy="-100000" algn="bl" rotWithShape="0"/>
                </a:effectLst>
                <a:latin typeface="Times New Roman" pitchFamily="18" charset="0"/>
                <a:ea typeface="+mj-ea"/>
                <a:cs typeface="Times New Roman" pitchFamily="18" charset="0"/>
              </a:rPr>
              <a:t>مخـطط العمــل </a:t>
            </a:r>
            <a:endParaRPr lang="fr-FR" sz="4400" b="1" dirty="0">
              <a:effectLst>
                <a:reflection blurRad="6350" stA="55000" endA="300" endPos="45500" dir="5400000" sy="-100000" algn="bl" rotWithShape="0"/>
              </a:effectLst>
              <a:latin typeface="Times New Roman" pitchFamily="18" charset="0"/>
              <a:ea typeface="+mj-ea"/>
              <a:cs typeface="Times New Roman" pitchFamily="18" charset="0"/>
            </a:endParaRPr>
          </a:p>
        </p:txBody>
      </p:sp>
      <p:sp>
        <p:nvSpPr>
          <p:cNvPr id="12" name="Titre 1"/>
          <p:cNvSpPr txBox="1">
            <a:spLocks/>
          </p:cNvSpPr>
          <p:nvPr/>
        </p:nvSpPr>
        <p:spPr>
          <a:xfrm>
            <a:off x="-21382" y="1225724"/>
            <a:ext cx="8358246" cy="5214950"/>
          </a:xfrm>
          <a:prstGeom prst="rect">
            <a:avLst/>
          </a:prstGeom>
          <a:effectLst/>
        </p:spPr>
        <p:txBody>
          <a:bodyPr vert="horz" anchor="ctr"/>
          <a:lstStyle/>
          <a:p>
            <a:pPr algn="r" rtl="1">
              <a:buBlip>
                <a:blip r:embed="rId3"/>
              </a:buBlip>
              <a:defRPr/>
            </a:pPr>
            <a:r>
              <a:rPr lang="en-US" sz="4400" dirty="0" smtClean="0">
                <a:effectLst>
                  <a:reflection blurRad="6350" stA="55000" endA="300" endPos="45500" dir="5400000" sy="-100000" algn="bl" rotWithShape="0"/>
                </a:effectLst>
                <a:latin typeface="Times New Roman" pitchFamily="18" charset="0"/>
                <a:cs typeface="Times New Roman" pitchFamily="18" charset="0"/>
              </a:rPr>
              <a:t> </a:t>
            </a:r>
            <a:r>
              <a:rPr lang="ar-DZ" sz="4800" dirty="0" smtClean="0">
                <a:effectLst>
                  <a:reflection blurRad="6350" stA="55000" endA="300" endPos="45500" dir="5400000" sy="-100000" algn="bl" rotWithShape="0"/>
                </a:effectLst>
                <a:latin typeface="Times New Roman" pitchFamily="18" charset="0"/>
                <a:cs typeface="Times New Roman" pitchFamily="18" charset="0"/>
              </a:rPr>
              <a:t>مقدمـــة</a:t>
            </a:r>
            <a:endParaRPr lang="fr-CA" sz="4800" dirty="0" smtClean="0">
              <a:effectLst>
                <a:reflection blurRad="6350" stA="55000" endA="300" endPos="45500" dir="5400000" sy="-100000" algn="bl" rotWithShape="0"/>
              </a:effectLst>
              <a:latin typeface="Times New Roman" pitchFamily="18" charset="0"/>
              <a:ea typeface="+mj-ea"/>
              <a:cs typeface="Times New Roman" pitchFamily="18" charset="0"/>
            </a:endParaRPr>
          </a:p>
          <a:p>
            <a:pPr algn="r" rtl="1">
              <a:buBlip>
                <a:blip r:embed="rId3"/>
              </a:buBlip>
              <a:defRPr/>
            </a:pPr>
            <a:r>
              <a:rPr lang="fr-FR" sz="4800" dirty="0" smtClean="0">
                <a:effectLst>
                  <a:reflection blurRad="6350" stA="55000" endA="300" endPos="45500" dir="5400000" sy="-100000" algn="bl" rotWithShape="0"/>
                </a:effectLst>
                <a:latin typeface="Times New Roman" pitchFamily="18" charset="0"/>
                <a:cs typeface="Times New Roman" pitchFamily="18" charset="0"/>
              </a:rPr>
              <a:t> </a:t>
            </a:r>
            <a:r>
              <a:rPr lang="ar-DZ" sz="4800" dirty="0" smtClean="0">
                <a:effectLst>
                  <a:reflection blurRad="6350" stA="55000" endA="300" endPos="45500" dir="5400000" sy="-100000" algn="bl" rotWithShape="0"/>
                </a:effectLst>
                <a:latin typeface="Times New Roman" pitchFamily="18" charset="0"/>
                <a:cs typeface="Times New Roman" pitchFamily="18" charset="0"/>
              </a:rPr>
              <a:t>القــروض</a:t>
            </a:r>
          </a:p>
          <a:p>
            <a:pPr algn="r" rtl="1">
              <a:buBlip>
                <a:blip r:embed="rId3"/>
              </a:buBlip>
              <a:defRPr/>
            </a:pPr>
            <a:r>
              <a:rPr lang="ar-DZ" sz="4800" dirty="0" smtClean="0">
                <a:effectLst>
                  <a:reflection blurRad="6350" stA="55000" endA="300" endPos="45500" dir="5400000" sy="-100000" algn="bl" rotWithShape="0"/>
                </a:effectLst>
                <a:latin typeface="Times New Roman" pitchFamily="18" charset="0"/>
                <a:cs typeface="Times New Roman" pitchFamily="18" charset="0"/>
              </a:rPr>
              <a:t> دراســة الوضعية الماليـة للمؤسسة</a:t>
            </a:r>
            <a:endParaRPr lang="fr-CA" sz="4800" dirty="0" smtClean="0">
              <a:effectLst>
                <a:reflection blurRad="6350" stA="55000" endA="300" endPos="45500" dir="5400000" sy="-100000" algn="bl" rotWithShape="0"/>
              </a:effectLst>
              <a:latin typeface="Times New Roman" pitchFamily="18" charset="0"/>
              <a:ea typeface="+mj-ea"/>
              <a:cs typeface="Times New Roman" pitchFamily="18" charset="0"/>
            </a:endParaRPr>
          </a:p>
          <a:p>
            <a:pPr algn="r" rtl="1">
              <a:buBlip>
                <a:blip r:embed="rId3"/>
              </a:buBlip>
              <a:defRPr/>
            </a:pPr>
            <a:r>
              <a:rPr lang="ar-DZ" sz="4800" dirty="0" smtClean="0">
                <a:effectLst>
                  <a:reflection blurRad="6350" stA="55000" endA="300" endPos="45500" dir="5400000" sy="-100000" algn="bl" rotWithShape="0"/>
                </a:effectLst>
                <a:latin typeface="Times New Roman" pitchFamily="18" charset="0"/>
                <a:cs typeface="Times New Roman" pitchFamily="18" charset="0"/>
              </a:rPr>
              <a:t> دراســة الجـانب التطبيقــي</a:t>
            </a:r>
            <a:r>
              <a:rPr lang="fr-FR" sz="4800" dirty="0" smtClean="0">
                <a:effectLst>
                  <a:reflection blurRad="6350" stA="55000" endA="300" endPos="45500" dir="5400000" sy="-100000" algn="bl" rotWithShape="0"/>
                </a:effectLst>
                <a:latin typeface="Times New Roman" pitchFamily="18" charset="0"/>
                <a:cs typeface="Times New Roman" pitchFamily="18" charset="0"/>
              </a:rPr>
              <a:t> </a:t>
            </a:r>
            <a:endParaRPr lang="fr-CA" sz="4800" dirty="0" smtClean="0">
              <a:effectLst>
                <a:reflection blurRad="6350" stA="55000" endA="300" endPos="45500" dir="5400000" sy="-100000" algn="bl" rotWithShape="0"/>
              </a:effectLst>
              <a:latin typeface="Times New Roman" pitchFamily="18" charset="0"/>
              <a:ea typeface="+mj-ea"/>
              <a:cs typeface="Times New Roman" pitchFamily="18" charset="0"/>
            </a:endParaRPr>
          </a:p>
          <a:p>
            <a:pPr algn="r" rtl="1">
              <a:buBlip>
                <a:blip r:embed="rId3"/>
              </a:buBlip>
              <a:defRPr/>
            </a:pPr>
            <a:r>
              <a:rPr lang="fr-CA" sz="4800" dirty="0" smtClean="0">
                <a:effectLst>
                  <a:reflection blurRad="6350" stA="55000" endA="300" endPos="45500" dir="5400000" sy="-100000" algn="bl" rotWithShape="0"/>
                </a:effectLst>
                <a:latin typeface="Times New Roman" pitchFamily="18" charset="0"/>
                <a:ea typeface="+mj-ea"/>
                <a:cs typeface="Times New Roman" pitchFamily="18" charset="0"/>
              </a:rPr>
              <a:t> </a:t>
            </a:r>
            <a:r>
              <a:rPr lang="ar-DZ" sz="4800" dirty="0" smtClean="0">
                <a:effectLst>
                  <a:reflection blurRad="6350" stA="55000" endA="300" endPos="45500" dir="5400000" sy="-100000" algn="bl" rotWithShape="0"/>
                </a:effectLst>
                <a:latin typeface="Times New Roman" pitchFamily="18" charset="0"/>
                <a:cs typeface="Times New Roman" pitchFamily="18" charset="0"/>
              </a:rPr>
              <a:t>خـــاتمـة</a:t>
            </a:r>
            <a:endParaRPr lang="fr-FR" sz="4800" dirty="0" smtClean="0">
              <a:effectLst>
                <a:reflection blurRad="6350" stA="55000" endA="300" endPos="45500" dir="5400000" sy="-100000" algn="bl" rotWithShape="0"/>
              </a:effectLst>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repeatCount="indefinite"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3000" fill="hold"/>
                                        <p:tgtEl>
                                          <p:spTgt spid="7"/>
                                        </p:tgtEl>
                                        <p:attrNameLst>
                                          <p:attrName>ppt_x</p:attrName>
                                        </p:attrNameLst>
                                      </p:cBhvr>
                                      <p:tavLst>
                                        <p:tav tm="0">
                                          <p:val>
                                            <p:strVal val="1+#ppt_w/2"/>
                                          </p:val>
                                        </p:tav>
                                        <p:tav tm="100000">
                                          <p:val>
                                            <p:strVal val="#ppt_x"/>
                                          </p:val>
                                        </p:tav>
                                      </p:tavLst>
                                    </p:anim>
                                    <p:anim calcmode="lin" valueType="num">
                                      <p:cBhvr additive="base">
                                        <p:cTn id="8" dur="30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8" repeatCount="indefinite"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0" fill="hold"/>
                                        <p:tgtEl>
                                          <p:spTgt spid="8"/>
                                        </p:tgtEl>
                                        <p:attrNameLst>
                                          <p:attrName>ppt_x</p:attrName>
                                        </p:attrNameLst>
                                      </p:cBhvr>
                                      <p:tavLst>
                                        <p:tav tm="0">
                                          <p:val>
                                            <p:strVal val="0-#ppt_w/2"/>
                                          </p:val>
                                        </p:tav>
                                        <p:tav tm="100000">
                                          <p:val>
                                            <p:strVal val="#ppt_x"/>
                                          </p:val>
                                        </p:tav>
                                      </p:tavLst>
                                    </p:anim>
                                    <p:anim calcmode="lin" valueType="num">
                                      <p:cBhvr additive="base">
                                        <p:cTn id="12" dur="5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1" repeatCount="indefinite"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2000" fill="hold"/>
                                        <p:tgtEl>
                                          <p:spTgt spid="5"/>
                                        </p:tgtEl>
                                        <p:attrNameLst>
                                          <p:attrName>ppt_x</p:attrName>
                                        </p:attrNameLst>
                                      </p:cBhvr>
                                      <p:tavLst>
                                        <p:tav tm="0">
                                          <p:val>
                                            <p:strVal val="#ppt_x"/>
                                          </p:val>
                                        </p:tav>
                                        <p:tav tm="100000">
                                          <p:val>
                                            <p:strVal val="#ppt_x"/>
                                          </p:val>
                                        </p:tav>
                                      </p:tavLst>
                                    </p:anim>
                                    <p:anim calcmode="lin" valueType="num">
                                      <p:cBhvr additive="base">
                                        <p:cTn id="16" dur="2000" fill="hold"/>
                                        <p:tgtEl>
                                          <p:spTgt spid="5"/>
                                        </p:tgtEl>
                                        <p:attrNameLst>
                                          <p:attrName>ppt_y</p:attrName>
                                        </p:attrNameLst>
                                      </p:cBhvr>
                                      <p:tavLst>
                                        <p:tav tm="0">
                                          <p:val>
                                            <p:strVal val="0-#ppt_h/2"/>
                                          </p:val>
                                        </p:tav>
                                        <p:tav tm="100000">
                                          <p:val>
                                            <p:strVal val="#ppt_y"/>
                                          </p:val>
                                        </p:tav>
                                      </p:tavLst>
                                    </p:anim>
                                  </p:childTnLst>
                                </p:cTn>
                              </p:par>
                              <p:par>
                                <p:cTn id="17" presetID="2" presetClass="entr" presetSubtype="1" repeatCount="indefinite"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0" fill="hold"/>
                                        <p:tgtEl>
                                          <p:spTgt spid="9"/>
                                        </p:tgtEl>
                                        <p:attrNameLst>
                                          <p:attrName>ppt_x</p:attrName>
                                        </p:attrNameLst>
                                      </p:cBhvr>
                                      <p:tavLst>
                                        <p:tav tm="0">
                                          <p:val>
                                            <p:strVal val="#ppt_x"/>
                                          </p:val>
                                        </p:tav>
                                        <p:tav tm="100000">
                                          <p:val>
                                            <p:strVal val="#ppt_x"/>
                                          </p:val>
                                        </p:tav>
                                      </p:tavLst>
                                    </p:anim>
                                    <p:anim calcmode="lin" valueType="num">
                                      <p:cBhvr additive="base">
                                        <p:cTn id="20" dur="5000" fill="hold"/>
                                        <p:tgtEl>
                                          <p:spTgt spid="9"/>
                                        </p:tgtEl>
                                        <p:attrNameLst>
                                          <p:attrName>ppt_y</p:attrName>
                                        </p:attrNameLst>
                                      </p:cBhvr>
                                      <p:tavLst>
                                        <p:tav tm="0">
                                          <p:val>
                                            <p:strVal val="0-#ppt_h/2"/>
                                          </p:val>
                                        </p:tav>
                                        <p:tav tm="100000">
                                          <p:val>
                                            <p:strVal val="#ppt_y"/>
                                          </p:val>
                                        </p:tav>
                                      </p:tavLst>
                                    </p:anim>
                                  </p:childTnLst>
                                </p:cTn>
                              </p:par>
                              <p:par>
                                <p:cTn id="21" presetID="7" presetClass="entr" presetSubtype="4" fill="hold" nodeType="with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anim calcmode="lin" valueType="num">
                                      <p:cBhvr additive="base">
                                        <p:cTn id="23" dur="20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12">
                                            <p:txEl>
                                              <p:pRg st="0" end="0"/>
                                            </p:txEl>
                                          </p:spTgt>
                                        </p:tgtEl>
                                        <p:attrNameLst>
                                          <p:attrName>ppt_y</p:attrName>
                                        </p:attrNameLst>
                                      </p:cBhvr>
                                      <p:tavLst>
                                        <p:tav tm="0">
                                          <p:val>
                                            <p:strVal val="1+#ppt_h/2"/>
                                          </p:val>
                                        </p:tav>
                                        <p:tav tm="100000">
                                          <p:val>
                                            <p:strVal val="#ppt_y"/>
                                          </p:val>
                                        </p:tav>
                                      </p:tavLst>
                                    </p:anim>
                                  </p:childTnLst>
                                </p:cTn>
                              </p:par>
                              <p:par>
                                <p:cTn id="25" presetID="7" presetClass="entr" presetSubtype="4" fill="hold" nodeType="withEffect">
                                  <p:stCondLst>
                                    <p:cond delay="1000"/>
                                  </p:stCondLst>
                                  <p:childTnLst>
                                    <p:set>
                                      <p:cBhvr>
                                        <p:cTn id="26" dur="1" fill="hold">
                                          <p:stCondLst>
                                            <p:cond delay="0"/>
                                          </p:stCondLst>
                                        </p:cTn>
                                        <p:tgtEl>
                                          <p:spTgt spid="12">
                                            <p:txEl>
                                              <p:pRg st="1" end="1"/>
                                            </p:txEl>
                                          </p:spTgt>
                                        </p:tgtEl>
                                        <p:attrNameLst>
                                          <p:attrName>style.visibility</p:attrName>
                                        </p:attrNameLst>
                                      </p:cBhvr>
                                      <p:to>
                                        <p:strVal val="visible"/>
                                      </p:to>
                                    </p:set>
                                    <p:anim calcmode="lin" valueType="num">
                                      <p:cBhvr additive="base">
                                        <p:cTn id="27" dur="20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12">
                                            <p:txEl>
                                              <p:pRg st="1" end="1"/>
                                            </p:txEl>
                                          </p:spTgt>
                                        </p:tgtEl>
                                        <p:attrNameLst>
                                          <p:attrName>ppt_y</p:attrName>
                                        </p:attrNameLst>
                                      </p:cBhvr>
                                      <p:tavLst>
                                        <p:tav tm="0">
                                          <p:val>
                                            <p:strVal val="1+#ppt_h/2"/>
                                          </p:val>
                                        </p:tav>
                                        <p:tav tm="100000">
                                          <p:val>
                                            <p:strVal val="#ppt_y"/>
                                          </p:val>
                                        </p:tav>
                                      </p:tavLst>
                                    </p:anim>
                                  </p:childTnLst>
                                </p:cTn>
                              </p:par>
                              <p:par>
                                <p:cTn id="29" presetID="7" presetClass="entr" presetSubtype="4" fill="hold" nodeType="withEffect">
                                  <p:stCondLst>
                                    <p:cond delay="2000"/>
                                  </p:stCondLst>
                                  <p:childTnLst>
                                    <p:set>
                                      <p:cBhvr>
                                        <p:cTn id="30" dur="1" fill="hold">
                                          <p:stCondLst>
                                            <p:cond delay="0"/>
                                          </p:stCondLst>
                                        </p:cTn>
                                        <p:tgtEl>
                                          <p:spTgt spid="12">
                                            <p:txEl>
                                              <p:pRg st="2" end="2"/>
                                            </p:txEl>
                                          </p:spTgt>
                                        </p:tgtEl>
                                        <p:attrNameLst>
                                          <p:attrName>style.visibility</p:attrName>
                                        </p:attrNameLst>
                                      </p:cBhvr>
                                      <p:to>
                                        <p:strVal val="visible"/>
                                      </p:to>
                                    </p:set>
                                    <p:anim calcmode="lin" valueType="num">
                                      <p:cBhvr additive="base">
                                        <p:cTn id="31" dur="20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12">
                                            <p:txEl>
                                              <p:pRg st="2" end="2"/>
                                            </p:txEl>
                                          </p:spTgt>
                                        </p:tgtEl>
                                        <p:attrNameLst>
                                          <p:attrName>ppt_y</p:attrName>
                                        </p:attrNameLst>
                                      </p:cBhvr>
                                      <p:tavLst>
                                        <p:tav tm="0">
                                          <p:val>
                                            <p:strVal val="1+#ppt_h/2"/>
                                          </p:val>
                                        </p:tav>
                                        <p:tav tm="100000">
                                          <p:val>
                                            <p:strVal val="#ppt_y"/>
                                          </p:val>
                                        </p:tav>
                                      </p:tavLst>
                                    </p:anim>
                                  </p:childTnLst>
                                </p:cTn>
                              </p:par>
                              <p:par>
                                <p:cTn id="33" presetID="7" presetClass="entr" presetSubtype="4" fill="hold" nodeType="withEffect">
                                  <p:stCondLst>
                                    <p:cond delay="3000"/>
                                  </p:stCondLst>
                                  <p:childTnLst>
                                    <p:set>
                                      <p:cBhvr>
                                        <p:cTn id="34" dur="1" fill="hold">
                                          <p:stCondLst>
                                            <p:cond delay="0"/>
                                          </p:stCondLst>
                                        </p:cTn>
                                        <p:tgtEl>
                                          <p:spTgt spid="12">
                                            <p:txEl>
                                              <p:pRg st="3" end="3"/>
                                            </p:txEl>
                                          </p:spTgt>
                                        </p:tgtEl>
                                        <p:attrNameLst>
                                          <p:attrName>style.visibility</p:attrName>
                                        </p:attrNameLst>
                                      </p:cBhvr>
                                      <p:to>
                                        <p:strVal val="visible"/>
                                      </p:to>
                                    </p:set>
                                    <p:anim calcmode="lin" valueType="num">
                                      <p:cBhvr additive="base">
                                        <p:cTn id="35" dur="20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12">
                                            <p:txEl>
                                              <p:pRg st="3" end="3"/>
                                            </p:txEl>
                                          </p:spTgt>
                                        </p:tgtEl>
                                        <p:attrNameLst>
                                          <p:attrName>ppt_y</p:attrName>
                                        </p:attrNameLst>
                                      </p:cBhvr>
                                      <p:tavLst>
                                        <p:tav tm="0">
                                          <p:val>
                                            <p:strVal val="1+#ppt_h/2"/>
                                          </p:val>
                                        </p:tav>
                                        <p:tav tm="100000">
                                          <p:val>
                                            <p:strVal val="#ppt_y"/>
                                          </p:val>
                                        </p:tav>
                                      </p:tavLst>
                                    </p:anim>
                                  </p:childTnLst>
                                </p:cTn>
                              </p:par>
                              <p:par>
                                <p:cTn id="37" presetID="7" presetClass="entr" presetSubtype="4" fill="hold" nodeType="withEffect">
                                  <p:stCondLst>
                                    <p:cond delay="4000"/>
                                  </p:stCondLst>
                                  <p:childTnLst>
                                    <p:set>
                                      <p:cBhvr>
                                        <p:cTn id="38" dur="1" fill="hold">
                                          <p:stCondLst>
                                            <p:cond delay="0"/>
                                          </p:stCondLst>
                                        </p:cTn>
                                        <p:tgtEl>
                                          <p:spTgt spid="12">
                                            <p:txEl>
                                              <p:pRg st="4" end="4"/>
                                            </p:txEl>
                                          </p:spTgt>
                                        </p:tgtEl>
                                        <p:attrNameLst>
                                          <p:attrName>style.visibility</p:attrName>
                                        </p:attrNameLst>
                                      </p:cBhvr>
                                      <p:to>
                                        <p:strVal val="visible"/>
                                      </p:to>
                                    </p:set>
                                    <p:anim calcmode="lin" valueType="num">
                                      <p:cBhvr additive="base">
                                        <p:cTn id="39" dur="20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1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500042"/>
            <a:ext cx="9144000" cy="584775"/>
          </a:xfrm>
          <a:prstGeom prst="rect">
            <a:avLst/>
          </a:prstGeom>
          <a:gradFill flip="none" rotWithShape="1">
            <a:gsLst>
              <a:gs pos="16000">
                <a:srgbClr val="2407D1">
                  <a:alpha val="29000"/>
                </a:srgbClr>
              </a:gs>
              <a:gs pos="50000">
                <a:srgbClr val="2407D1">
                  <a:shade val="67500"/>
                  <a:satMod val="115000"/>
                </a:srgbClr>
              </a:gs>
              <a:gs pos="100000">
                <a:srgbClr val="2407D1">
                  <a:shade val="100000"/>
                  <a:satMod val="115000"/>
                </a:srgbClr>
              </a:gs>
            </a:gsLst>
            <a:path path="circle">
              <a:fillToRect l="100000" b="100000"/>
            </a:path>
            <a:tileRect t="-100000" r="-100000"/>
          </a:gra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fr-FR" sz="3200" dirty="0"/>
          </a:p>
        </p:txBody>
      </p:sp>
      <p:cxnSp>
        <p:nvCxnSpPr>
          <p:cNvPr id="6" name="Connecteur droit 5"/>
          <p:cNvCxnSpPr/>
          <p:nvPr/>
        </p:nvCxnSpPr>
        <p:spPr>
          <a:xfrm>
            <a:off x="6444208" y="427015"/>
            <a:ext cx="2571768" cy="1588"/>
          </a:xfrm>
          <a:prstGeom prst="line">
            <a:avLst/>
          </a:prstGeom>
        </p:spPr>
        <p:style>
          <a:lnRef idx="3">
            <a:schemeClr val="dk1"/>
          </a:lnRef>
          <a:fillRef idx="0">
            <a:schemeClr val="dk1"/>
          </a:fillRef>
          <a:effectRef idx="2">
            <a:schemeClr val="dk1"/>
          </a:effectRef>
          <a:fontRef idx="minor">
            <a:schemeClr val="tx1"/>
          </a:fontRef>
        </p:style>
      </p:cxnSp>
      <p:cxnSp>
        <p:nvCxnSpPr>
          <p:cNvPr id="7" name="Connecteur droit 6"/>
          <p:cNvCxnSpPr/>
          <p:nvPr/>
        </p:nvCxnSpPr>
        <p:spPr>
          <a:xfrm rot="5400000">
            <a:off x="8286051" y="846986"/>
            <a:ext cx="1214446" cy="1588"/>
          </a:xfrm>
          <a:prstGeom prst="line">
            <a:avLst/>
          </a:prstGeom>
        </p:spPr>
        <p:style>
          <a:lnRef idx="3">
            <a:schemeClr val="dk1"/>
          </a:lnRef>
          <a:fillRef idx="0">
            <a:schemeClr val="dk1"/>
          </a:fillRef>
          <a:effectRef idx="2">
            <a:schemeClr val="dk1"/>
          </a:effectRef>
          <a:fontRef idx="minor">
            <a:schemeClr val="tx1"/>
          </a:fontRef>
        </p:style>
      </p:cxnSp>
      <p:cxnSp>
        <p:nvCxnSpPr>
          <p:cNvPr id="8" name="Connecteur droit 7"/>
          <p:cNvCxnSpPr/>
          <p:nvPr/>
        </p:nvCxnSpPr>
        <p:spPr>
          <a:xfrm rot="5400000">
            <a:off x="8284911" y="461964"/>
            <a:ext cx="928694" cy="1588"/>
          </a:xfrm>
          <a:prstGeom prst="line">
            <a:avLst/>
          </a:prstGeom>
        </p:spPr>
        <p:style>
          <a:lnRef idx="3">
            <a:schemeClr val="dk1"/>
          </a:lnRef>
          <a:fillRef idx="0">
            <a:schemeClr val="dk1"/>
          </a:fillRef>
          <a:effectRef idx="2">
            <a:schemeClr val="dk1"/>
          </a:effectRef>
          <a:fontRef idx="minor">
            <a:schemeClr val="tx1"/>
          </a:fontRef>
        </p:style>
      </p:cxnSp>
      <p:sp>
        <p:nvSpPr>
          <p:cNvPr id="9" name="ZoneTexte 8"/>
          <p:cNvSpPr txBox="1"/>
          <p:nvPr/>
        </p:nvSpPr>
        <p:spPr>
          <a:xfrm>
            <a:off x="687312" y="428603"/>
            <a:ext cx="7962108" cy="646331"/>
          </a:xfrm>
          <a:prstGeom prst="rect">
            <a:avLst/>
          </a:prstGeom>
          <a:noFill/>
        </p:spPr>
        <p:txBody>
          <a:bodyPr wrap="square">
            <a:spAutoFit/>
          </a:bodyPr>
          <a:lstStyle/>
          <a:p>
            <a:pPr algn="r" rtl="1">
              <a:defRPr/>
            </a:pPr>
            <a:r>
              <a:rPr lang="ar-DZ" sz="2800" b="1" dirty="0">
                <a:solidFill>
                  <a:schemeClr val="bg1"/>
                </a:solidFill>
                <a:effectLst>
                  <a:reflection blurRad="6350" stA="55000" endA="300" endPos="45500" dir="5400000" sy="-100000" algn="bl" rotWithShape="0"/>
                </a:effectLst>
                <a:latin typeface="Times New Roman" pitchFamily="18" charset="0"/>
                <a:cs typeface="Times New Roman" pitchFamily="18" charset="0"/>
              </a:rPr>
              <a:t>مقدمــة</a:t>
            </a:r>
            <a:r>
              <a:rPr lang="fr-FR" sz="3600" b="1" dirty="0" smtClean="0">
                <a:solidFill>
                  <a:schemeClr val="bg1"/>
                </a:solidFill>
                <a:effectLst>
                  <a:reflection blurRad="6350" stA="55000" endA="300" endPos="45500" dir="5400000" sy="-100000" algn="bl" rotWithShape="0"/>
                </a:effectLst>
                <a:latin typeface="Times New Roman" pitchFamily="18" charset="0"/>
                <a:cs typeface="Times New Roman" pitchFamily="18" charset="0"/>
              </a:rPr>
              <a:t> </a:t>
            </a:r>
            <a:endParaRPr lang="fr-FR" sz="3600" b="1" dirty="0">
              <a:solidFill>
                <a:schemeClr val="bg1"/>
              </a:solidFill>
              <a:effectLst>
                <a:reflection blurRad="6350" stA="55000" endA="300" endPos="45500" dir="5400000" sy="-100000" algn="bl" rotWithShape="0"/>
              </a:effectLst>
              <a:latin typeface="Times New Roman" pitchFamily="18" charset="0"/>
              <a:cs typeface="Times New Roman" pitchFamily="18" charset="0"/>
            </a:endParaRPr>
          </a:p>
        </p:txBody>
      </p:sp>
      <p:sp>
        <p:nvSpPr>
          <p:cNvPr id="10" name="ZoneTexte 9"/>
          <p:cNvSpPr txBox="1"/>
          <p:nvPr/>
        </p:nvSpPr>
        <p:spPr>
          <a:xfrm>
            <a:off x="-7665" y="1628800"/>
            <a:ext cx="8858280" cy="5032147"/>
          </a:xfrm>
          <a:prstGeom prst="rect">
            <a:avLst/>
          </a:prstGeom>
          <a:noFill/>
        </p:spPr>
        <p:txBody>
          <a:bodyPr wrap="square" rtlCol="0">
            <a:spAutoFit/>
          </a:bodyPr>
          <a:lstStyle/>
          <a:p>
            <a:pPr algn="r" rtl="1">
              <a:lnSpc>
                <a:spcPct val="150000"/>
              </a:lnSpc>
            </a:pPr>
            <a:r>
              <a:rPr lang="ar-DZ" dirty="0">
                <a:cs typeface="+mj-cs"/>
              </a:rPr>
              <a:t>شهدت الأنظمة الإقتصادية  لكثير من البلدان تغيرات كثيرة,مصدرها العولمة مختلف أنواعها خاصة الإقتصادية,وظهور العولمة المالية,وإندماج السوق والبنوك الشاملة </a:t>
            </a:r>
            <a:r>
              <a:rPr lang="ar-DZ" dirty="0" smtClean="0">
                <a:cs typeface="+mj-cs"/>
              </a:rPr>
              <a:t>.</a:t>
            </a:r>
            <a:endParaRPr lang="ar-DZ" dirty="0">
              <a:cs typeface="+mj-cs"/>
            </a:endParaRPr>
          </a:p>
          <a:p>
            <a:pPr algn="r" rtl="1">
              <a:lnSpc>
                <a:spcPct val="150000"/>
              </a:lnSpc>
            </a:pPr>
            <a:endParaRPr lang="fr-FR" dirty="0">
              <a:cs typeface="+mj-cs"/>
            </a:endParaRPr>
          </a:p>
          <a:p>
            <a:pPr algn="r" rtl="1">
              <a:lnSpc>
                <a:spcPct val="150000"/>
              </a:lnSpc>
            </a:pPr>
            <a:r>
              <a:rPr lang="ar-DZ" dirty="0">
                <a:cs typeface="+mj-cs"/>
              </a:rPr>
              <a:t>لقد إحتل النظاام البنكي  منذ فترات طويلة أهمية بالغة في مختلف المنظومات الإقتصادية وتزداد أهميته من يوم لآخر مع التطورات التي يطرأعلى الإقتصاديات الوطنية  من جهة ومع التحولات العميقة التي يشهده المحيط المالي الدولي من جهة أخرى,مما أدى إلى بروز أهمية النشاط البنكي ,كعامل فعال في توفير مختلف إحتياجات المؤسسات والمشاريع ,ويتم تأمين هذه الإحتياجات عن طريق منح القروض ,لذا تعمل البنوك جاهدة في تطوير طرق عديدة وتقنيات متنوعة لتمويل هذه النشاطات والمساهمة  بذلك  في  السير الحسن لعمليات الإنتاج والتوزيع .</a:t>
            </a:r>
            <a:endParaRPr lang="fr-FR" dirty="0">
              <a:cs typeface="+mj-cs"/>
            </a:endParaRPr>
          </a:p>
          <a:p>
            <a:pPr algn="r" rtl="1">
              <a:lnSpc>
                <a:spcPct val="150000"/>
              </a:lnSpc>
            </a:pPr>
            <a:r>
              <a:rPr lang="ar-DZ" dirty="0">
                <a:cs typeface="+mj-cs"/>
              </a:rPr>
              <a:t>وبإعتبار أن عملية منح  القرض بتعدد أشكالها ونماذجها  لا تخلو من المخاطر ,إستوجب ذلك إستخدام عدة تقنيات أهمها التحليل المالي والذي تهدف من خلالها إلى قراءة المركز المالي للمؤسسة طالبة القرض  بطريقة مفصلة وإستنتاج الخلاصات الضرورية بما يتعلق بالوضع المالي للمؤسسة  وتطور وضعها المالي عبر </a:t>
            </a:r>
            <a:r>
              <a:rPr lang="ar-DZ" dirty="0" smtClean="0">
                <a:cs typeface="+mj-cs"/>
              </a:rPr>
              <a:t>الزمن,</a:t>
            </a:r>
            <a:endParaRPr lang="fr-FR" sz="2000" dirty="0">
              <a:cs typeface="+mj-cs"/>
            </a:endParaRPr>
          </a:p>
          <a:p>
            <a:pPr marL="0" lvl="1" algn="r" rtl="1"/>
            <a:endParaRPr lang="fr-FR" sz="2400" dirty="0" smtClean="0">
              <a:latin typeface="Times New Roman" pitchFamily="18" charset="0"/>
              <a:cs typeface="Times New Roman" pitchFamily="18" charset="0"/>
            </a:endParaRPr>
          </a:p>
        </p:txBody>
      </p:sp>
      <p:sp>
        <p:nvSpPr>
          <p:cNvPr id="12" name="Rectangle 11"/>
          <p:cNvSpPr/>
          <p:nvPr/>
        </p:nvSpPr>
        <p:spPr>
          <a:xfrm>
            <a:off x="58105" y="1268760"/>
            <a:ext cx="8726740" cy="6278642"/>
          </a:xfrm>
          <a:prstGeom prst="rect">
            <a:avLst/>
          </a:prstGeom>
        </p:spPr>
        <p:txBody>
          <a:bodyPr wrap="square">
            <a:spAutoFit/>
          </a:bodyPr>
          <a:lstStyle/>
          <a:p>
            <a:pPr algn="r" rtl="1"/>
            <a:r>
              <a:rPr lang="ar-DZ" sz="2000" dirty="0"/>
              <a:t>ا</a:t>
            </a:r>
            <a:r>
              <a:rPr lang="ar-DZ" sz="2000" dirty="0" smtClean="0"/>
              <a:t>عتمدنا </a:t>
            </a:r>
            <a:r>
              <a:rPr lang="ar-DZ" sz="2000" dirty="0"/>
              <a:t>من خلال هذا البحث على المنهج الوصفي في الجزء النظري والمنهج التحليلي في الجزء التطبيقي   وهذا ما أوجب علينا طرح وصياغة اشكالية البحث على النحو التالي </a:t>
            </a:r>
            <a:endParaRPr lang="ar-DZ" sz="2000" dirty="0" smtClean="0"/>
          </a:p>
          <a:p>
            <a:pPr algn="r" rtl="1"/>
            <a:r>
              <a:rPr lang="ar-DZ" sz="2000" b="1" dirty="0" smtClean="0"/>
              <a:t>اشكالية البحث</a:t>
            </a:r>
            <a:endParaRPr lang="fr-FR" sz="2000" b="1" dirty="0"/>
          </a:p>
          <a:p>
            <a:pPr algn="r" rtl="1"/>
            <a:r>
              <a:rPr lang="ar-DZ" sz="2000" b="1" dirty="0"/>
              <a:t>ما مدى فعالية القروض البنكية في إبراز الوضعية المالية للمؤسسة </a:t>
            </a:r>
            <a:r>
              <a:rPr lang="ar-DZ" sz="2000" dirty="0"/>
              <a:t> </a:t>
            </a:r>
            <a:r>
              <a:rPr lang="ar-DZ" sz="2000" dirty="0" smtClean="0"/>
              <a:t>؟</a:t>
            </a:r>
          </a:p>
          <a:p>
            <a:pPr algn="r" rtl="1"/>
            <a:endParaRPr lang="fr-FR" sz="2000" dirty="0"/>
          </a:p>
          <a:p>
            <a:pPr algn="r" rtl="1"/>
            <a:r>
              <a:rPr lang="ar-DZ" sz="2000" dirty="0"/>
              <a:t>ومن أجل فهم مكونات الجانب النظري ومطابقتها مع الواقع العملي وضفنا مجموعة من الاسئلة الفرعية يمكن إجازها في مايلي :</a:t>
            </a:r>
            <a:endParaRPr lang="fr-FR" sz="2000" dirty="0"/>
          </a:p>
          <a:p>
            <a:pPr marL="457200" indent="-457200" algn="r" rtl="1">
              <a:buFont typeface="+mj-lt"/>
              <a:buAutoNum type="arabicPeriod"/>
            </a:pPr>
            <a:r>
              <a:rPr lang="ar-DZ" sz="2000" dirty="0" smtClean="0"/>
              <a:t>ماذا </a:t>
            </a:r>
            <a:r>
              <a:rPr lang="ar-DZ" sz="2000" dirty="0"/>
              <a:t>نعني بالقروض ومدى أهميتها ؟</a:t>
            </a:r>
            <a:endParaRPr lang="fr-FR" sz="2000" dirty="0"/>
          </a:p>
          <a:p>
            <a:pPr marL="457200" indent="-457200" algn="r" rtl="1">
              <a:buFont typeface="+mj-lt"/>
              <a:buAutoNum type="arabicPeriod"/>
            </a:pPr>
            <a:r>
              <a:rPr lang="ar-DZ" sz="2000" dirty="0" smtClean="0"/>
              <a:t>ما </a:t>
            </a:r>
            <a:r>
              <a:rPr lang="ar-DZ" sz="2000" dirty="0"/>
              <a:t>المقصود بالتحليل المالي وما هي أهميته ؟</a:t>
            </a:r>
            <a:endParaRPr lang="fr-FR" sz="2000" dirty="0"/>
          </a:p>
          <a:p>
            <a:pPr marL="457200" indent="-457200" algn="r" rtl="1">
              <a:buFont typeface="+mj-lt"/>
              <a:buAutoNum type="arabicPeriod"/>
            </a:pPr>
            <a:r>
              <a:rPr lang="ar-DZ" sz="2000" dirty="0" smtClean="0"/>
              <a:t>ماهي </a:t>
            </a:r>
            <a:r>
              <a:rPr lang="ar-DZ" sz="2000" dirty="0"/>
              <a:t>مؤشراته وكيف تساهم في الكشف عن الإختلالات المالية ؟</a:t>
            </a:r>
            <a:endParaRPr lang="fr-FR" sz="2000" dirty="0"/>
          </a:p>
          <a:p>
            <a:pPr marL="457200" indent="-457200" algn="r" rtl="1">
              <a:buFont typeface="+mj-lt"/>
              <a:buAutoNum type="arabicPeriod"/>
            </a:pPr>
            <a:r>
              <a:rPr lang="ar-DZ" sz="2000" dirty="0" smtClean="0"/>
              <a:t>هل </a:t>
            </a:r>
            <a:r>
              <a:rPr lang="ar-DZ" sz="2000" dirty="0"/>
              <a:t>إجابية مؤشرات التوازن المالي تدل على أن المؤسسة في وضعية مالية جيدة ؟</a:t>
            </a:r>
            <a:endParaRPr lang="fr-FR" sz="2000" dirty="0"/>
          </a:p>
          <a:p>
            <a:pPr marL="457200" indent="-457200" algn="r" rtl="1">
              <a:buFont typeface="+mj-lt"/>
              <a:buAutoNum type="arabicPeriod"/>
            </a:pPr>
            <a:r>
              <a:rPr lang="ar-DZ" sz="2000" dirty="0" smtClean="0"/>
              <a:t>هل </a:t>
            </a:r>
            <a:r>
              <a:rPr lang="ar-DZ" sz="2000" dirty="0"/>
              <a:t>يمكن للمؤسسة أن تعتمد على مؤشرات التوازن المالي لإبراز الوضعية المالية على  المدى </a:t>
            </a:r>
            <a:r>
              <a:rPr lang="ar-DZ" sz="2000" dirty="0" smtClean="0"/>
              <a:t>البعيد؟ </a:t>
            </a:r>
            <a:endParaRPr lang="fr-FR" sz="2000" dirty="0"/>
          </a:p>
          <a:p>
            <a:pPr lvl="0" algn="r" rtl="1"/>
            <a:r>
              <a:rPr lang="ar-DZ" sz="2000" b="1" dirty="0" smtClean="0">
                <a:latin typeface="Times New Roman" pitchFamily="18" charset="0"/>
                <a:cs typeface="Times New Roman" pitchFamily="18" charset="0"/>
              </a:rPr>
              <a:t>الفرضيات </a:t>
            </a:r>
          </a:p>
          <a:p>
            <a:pPr algn="r" rtl="1"/>
            <a:r>
              <a:rPr lang="ar-DZ" sz="2000" dirty="0"/>
              <a:t>تعتمد البنوك على جملة من المؤشرات المالية في منحها للقروض ويساعد في ذلك تقنيات التحليل المالي </a:t>
            </a:r>
            <a:endParaRPr lang="fr-FR" sz="2000" dirty="0"/>
          </a:p>
          <a:p>
            <a:pPr algn="r" rtl="1"/>
            <a:r>
              <a:rPr lang="ar-DZ" sz="2000" dirty="0"/>
              <a:t>مؤشرات التوازن المالي أداة لإبراز الوضعية المالية للمؤسسة </a:t>
            </a:r>
            <a:endParaRPr lang="fr-FR" sz="2000" dirty="0"/>
          </a:p>
          <a:p>
            <a:pPr algn="r" rtl="1"/>
            <a:r>
              <a:rPr lang="ar-DZ" sz="2000" dirty="0"/>
              <a:t>يعتبر التحليل المالي أداة فعالة تعطي صورة حقيقية وجيدة عن إمكانيات المؤسسة ومدى سياستها المالية.</a:t>
            </a:r>
            <a:endParaRPr lang="fr-FR" sz="2000" dirty="0"/>
          </a:p>
          <a:p>
            <a:pPr lvl="0" algn="r" rtl="1"/>
            <a:endParaRPr lang="fr-FR" sz="2000" dirty="0" smtClean="0">
              <a:latin typeface="Times New Roman" pitchFamily="18" charset="0"/>
              <a:cs typeface="Times New Roman" pitchFamily="18" charset="0"/>
            </a:endParaRPr>
          </a:p>
          <a:p>
            <a:pPr lvl="0" algn="r" rtl="1"/>
            <a:endParaRPr lang="fr-FR" sz="1600" dirty="0" smtClean="0"/>
          </a:p>
          <a:p>
            <a:pPr lvl="0" algn="r" rtl="1"/>
            <a:endParaRPr lang="fr-FR" sz="1600" dirty="0" smtClean="0"/>
          </a:p>
          <a:p>
            <a:pPr lvl="0" algn="r" rtl="1"/>
            <a:endParaRPr lang="fr-FR" sz="1600" dirty="0" smtClean="0"/>
          </a:p>
          <a:p>
            <a:pPr algn="r" rtl="1"/>
            <a:endParaRPr lang="fr-FR" sz="1600" dirty="0"/>
          </a:p>
        </p:txBody>
      </p:sp>
    </p:spTree>
  </p:cSld>
  <p:clrMapOvr>
    <a:masterClrMapping/>
  </p:clrMapOvr>
  <mc:AlternateContent xmlns:mc="http://schemas.openxmlformats.org/markup-compatibility/2006" xmlns:p14="http://schemas.microsoft.com/office/powerpoint/2010/main">
    <mc:Choice Requires="p14">
      <p:transition spd="slow" p14:dur="2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randombar(horizontal)">
                                      <p:cBhvr>
                                        <p:cTn id="7" dur="1000"/>
                                        <p:tgtEl>
                                          <p:spTgt spid="10">
                                            <p:txEl>
                                              <p:pRg st="0" end="0"/>
                                            </p:txEl>
                                          </p:spTgt>
                                        </p:tgtEl>
                                      </p:cBhvr>
                                    </p:animEffect>
                                  </p:childTnLst>
                                </p:cTn>
                              </p:par>
                            </p:childTnLst>
                          </p:cTn>
                        </p:par>
                        <p:par>
                          <p:cTn id="8" fill="hold">
                            <p:stCondLst>
                              <p:cond delay="1000"/>
                            </p:stCondLst>
                            <p:childTnLst>
                              <p:par>
                                <p:cTn id="9" presetID="14" presetClass="entr" presetSubtype="10" fill="hold" nodeType="after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animEffect transition="in" filter="randombar(horizontal)">
                                      <p:cBhvr>
                                        <p:cTn id="11" dur="1000"/>
                                        <p:tgtEl>
                                          <p:spTgt spid="10">
                                            <p:txEl>
                                              <p:pRg st="2" end="2"/>
                                            </p:txEl>
                                          </p:spTgt>
                                        </p:tgtEl>
                                      </p:cBhvr>
                                    </p:animEffect>
                                  </p:childTnLst>
                                </p:cTn>
                              </p:par>
                            </p:childTnLst>
                          </p:cTn>
                        </p:par>
                        <p:par>
                          <p:cTn id="12" fill="hold">
                            <p:stCondLst>
                              <p:cond delay="2000"/>
                            </p:stCondLst>
                            <p:childTnLst>
                              <p:par>
                                <p:cTn id="13" presetID="14" presetClass="entr" presetSubtype="10" fill="hold" nodeType="after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animEffect transition="in" filter="randombar(horizontal)">
                                      <p:cBhvr>
                                        <p:cTn id="15" dur="1000"/>
                                        <p:tgtEl>
                                          <p:spTgt spid="10">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xit" presetSubtype="21" fill="hold" nodeType="clickEffect">
                                  <p:stCondLst>
                                    <p:cond delay="0"/>
                                  </p:stCondLst>
                                  <p:childTnLst>
                                    <p:animEffect transition="out" filter="barn(inVertical)">
                                      <p:cBhvr>
                                        <p:cTn id="19" dur="500"/>
                                        <p:tgtEl>
                                          <p:spTgt spid="10">
                                            <p:txEl>
                                              <p:pRg st="0" end="0"/>
                                            </p:txEl>
                                          </p:spTgt>
                                        </p:tgtEl>
                                      </p:cBhvr>
                                    </p:animEffect>
                                    <p:set>
                                      <p:cBhvr>
                                        <p:cTn id="20" dur="1" fill="hold">
                                          <p:stCondLst>
                                            <p:cond delay="499"/>
                                          </p:stCondLst>
                                        </p:cTn>
                                        <p:tgtEl>
                                          <p:spTgt spid="10">
                                            <p:txEl>
                                              <p:pRg st="0" end="0"/>
                                            </p:txEl>
                                          </p:spTgt>
                                        </p:tgtEl>
                                        <p:attrNameLst>
                                          <p:attrName>style.visibility</p:attrName>
                                        </p:attrNameLst>
                                      </p:cBhvr>
                                      <p:to>
                                        <p:strVal val="hidden"/>
                                      </p:to>
                                    </p:set>
                                  </p:childTnLst>
                                </p:cTn>
                              </p:par>
                              <p:par>
                                <p:cTn id="21" presetID="16" presetClass="exit" presetSubtype="21" fill="hold" nodeType="withEffect">
                                  <p:stCondLst>
                                    <p:cond delay="0"/>
                                  </p:stCondLst>
                                  <p:childTnLst>
                                    <p:animEffect transition="out" filter="barn(inVertical)">
                                      <p:cBhvr>
                                        <p:cTn id="22" dur="500"/>
                                        <p:tgtEl>
                                          <p:spTgt spid="10">
                                            <p:txEl>
                                              <p:pRg st="2" end="2"/>
                                            </p:txEl>
                                          </p:spTgt>
                                        </p:tgtEl>
                                      </p:cBhvr>
                                    </p:animEffect>
                                    <p:set>
                                      <p:cBhvr>
                                        <p:cTn id="23" dur="1" fill="hold">
                                          <p:stCondLst>
                                            <p:cond delay="499"/>
                                          </p:stCondLst>
                                        </p:cTn>
                                        <p:tgtEl>
                                          <p:spTgt spid="10">
                                            <p:txEl>
                                              <p:pRg st="2" end="2"/>
                                            </p:txEl>
                                          </p:spTgt>
                                        </p:tgtEl>
                                        <p:attrNameLst>
                                          <p:attrName>style.visibility</p:attrName>
                                        </p:attrNameLst>
                                      </p:cBhvr>
                                      <p:to>
                                        <p:strVal val="hidden"/>
                                      </p:to>
                                    </p:set>
                                  </p:childTnLst>
                                </p:cTn>
                              </p:par>
                              <p:par>
                                <p:cTn id="24" presetID="16" presetClass="exit" presetSubtype="21" fill="hold" nodeType="withEffect">
                                  <p:stCondLst>
                                    <p:cond delay="0"/>
                                  </p:stCondLst>
                                  <p:childTnLst>
                                    <p:animEffect transition="out" filter="barn(inVertical)">
                                      <p:cBhvr>
                                        <p:cTn id="25" dur="500"/>
                                        <p:tgtEl>
                                          <p:spTgt spid="10">
                                            <p:txEl>
                                              <p:pRg st="3" end="3"/>
                                            </p:txEl>
                                          </p:spTgt>
                                        </p:tgtEl>
                                      </p:cBhvr>
                                    </p:animEffect>
                                    <p:set>
                                      <p:cBhvr>
                                        <p:cTn id="26" dur="1" fill="hold">
                                          <p:stCondLst>
                                            <p:cond delay="499"/>
                                          </p:stCondLst>
                                        </p:cTn>
                                        <p:tgtEl>
                                          <p:spTgt spid="10">
                                            <p:txEl>
                                              <p:pRg st="3" end="3"/>
                                            </p:txEl>
                                          </p:spTgt>
                                        </p:tgtEl>
                                        <p:attrNameLst>
                                          <p:attrName>style.visibility</p:attrName>
                                        </p:attrNameLst>
                                      </p:cBhvr>
                                      <p:to>
                                        <p:strVal val="hidden"/>
                                      </p:to>
                                    </p:set>
                                  </p:childTnLst>
                                </p:cTn>
                              </p:par>
                            </p:childTnLst>
                          </p:cTn>
                        </p:par>
                        <p:par>
                          <p:cTn id="27" fill="hold">
                            <p:stCondLst>
                              <p:cond delay="500"/>
                            </p:stCondLst>
                            <p:childTnLst>
                              <p:par>
                                <p:cTn id="28" presetID="16" presetClass="entr" presetSubtype="21" fill="hold" nodeType="afterEffect">
                                  <p:stCondLst>
                                    <p:cond delay="0"/>
                                  </p:stCondLst>
                                  <p:childTnLst>
                                    <p:set>
                                      <p:cBhvr>
                                        <p:cTn id="29" dur="1" fill="hold">
                                          <p:stCondLst>
                                            <p:cond delay="0"/>
                                          </p:stCondLst>
                                        </p:cTn>
                                        <p:tgtEl>
                                          <p:spTgt spid="12">
                                            <p:txEl>
                                              <p:pRg st="0" end="0"/>
                                            </p:txEl>
                                          </p:spTgt>
                                        </p:tgtEl>
                                        <p:attrNameLst>
                                          <p:attrName>style.visibility</p:attrName>
                                        </p:attrNameLst>
                                      </p:cBhvr>
                                      <p:to>
                                        <p:strVal val="visible"/>
                                      </p:to>
                                    </p:set>
                                    <p:animEffect transition="in" filter="barn(inVertical)">
                                      <p:cBhvr>
                                        <p:cTn id="30" dur="1000"/>
                                        <p:tgtEl>
                                          <p:spTgt spid="12">
                                            <p:txEl>
                                              <p:pRg st="0" end="0"/>
                                            </p:txEl>
                                          </p:spTgt>
                                        </p:tgtEl>
                                      </p:cBhvr>
                                    </p:animEffect>
                                  </p:childTnLst>
                                </p:cTn>
                              </p:par>
                            </p:childTnLst>
                          </p:cTn>
                        </p:par>
                        <p:par>
                          <p:cTn id="31" fill="hold">
                            <p:stCondLst>
                              <p:cond delay="1500"/>
                            </p:stCondLst>
                            <p:childTnLst>
                              <p:par>
                                <p:cTn id="32" presetID="42" presetClass="entr" presetSubtype="0" fill="hold" nodeType="afterEffect">
                                  <p:stCondLst>
                                    <p:cond delay="0"/>
                                  </p:stCondLst>
                                  <p:childTnLst>
                                    <p:set>
                                      <p:cBhvr>
                                        <p:cTn id="33" dur="1" fill="hold">
                                          <p:stCondLst>
                                            <p:cond delay="0"/>
                                          </p:stCondLst>
                                        </p:cTn>
                                        <p:tgtEl>
                                          <p:spTgt spid="12">
                                            <p:txEl>
                                              <p:pRg st="1" end="1"/>
                                            </p:txEl>
                                          </p:spTgt>
                                        </p:tgtEl>
                                        <p:attrNameLst>
                                          <p:attrName>style.visibility</p:attrName>
                                        </p:attrNameLst>
                                      </p:cBhvr>
                                      <p:to>
                                        <p:strVal val="visible"/>
                                      </p:to>
                                    </p:set>
                                    <p:animEffect transition="in" filter="fade">
                                      <p:cBhvr>
                                        <p:cTn id="34" dur="1000"/>
                                        <p:tgtEl>
                                          <p:spTgt spid="12">
                                            <p:txEl>
                                              <p:pRg st="1" end="1"/>
                                            </p:txEl>
                                          </p:spTgt>
                                        </p:tgtEl>
                                      </p:cBhvr>
                                    </p:animEffect>
                                    <p:anim calcmode="lin" valueType="num">
                                      <p:cBhvr>
                                        <p:cTn id="3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par>
                          <p:cTn id="37" fill="hold">
                            <p:stCondLst>
                              <p:cond delay="2500"/>
                            </p:stCondLst>
                            <p:childTnLst>
                              <p:par>
                                <p:cTn id="38" presetID="47" presetClass="entr" presetSubtype="0" fill="hold" nodeType="afterEffect">
                                  <p:stCondLst>
                                    <p:cond delay="0"/>
                                  </p:stCondLst>
                                  <p:childTnLst>
                                    <p:set>
                                      <p:cBhvr>
                                        <p:cTn id="39" dur="1" fill="hold">
                                          <p:stCondLst>
                                            <p:cond delay="0"/>
                                          </p:stCondLst>
                                        </p:cTn>
                                        <p:tgtEl>
                                          <p:spTgt spid="12">
                                            <p:txEl>
                                              <p:pRg st="2" end="2"/>
                                            </p:txEl>
                                          </p:spTgt>
                                        </p:tgtEl>
                                        <p:attrNameLst>
                                          <p:attrName>style.visibility</p:attrName>
                                        </p:attrNameLst>
                                      </p:cBhvr>
                                      <p:to>
                                        <p:strVal val="visible"/>
                                      </p:to>
                                    </p:set>
                                    <p:animEffect transition="in" filter="fade">
                                      <p:cBhvr>
                                        <p:cTn id="40" dur="1000"/>
                                        <p:tgtEl>
                                          <p:spTgt spid="12">
                                            <p:txEl>
                                              <p:pRg st="2" end="2"/>
                                            </p:txEl>
                                          </p:spTgt>
                                        </p:tgtEl>
                                      </p:cBhvr>
                                    </p:animEffect>
                                    <p:anim calcmode="lin" valueType="num">
                                      <p:cBhvr>
                                        <p:cTn id="41"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par>
                          <p:cTn id="43" fill="hold">
                            <p:stCondLst>
                              <p:cond delay="3500"/>
                            </p:stCondLst>
                            <p:childTnLst>
                              <p:par>
                                <p:cTn id="44" presetID="47" presetClass="entr" presetSubtype="0" fill="hold" nodeType="afterEffect">
                                  <p:stCondLst>
                                    <p:cond delay="0"/>
                                  </p:stCondLst>
                                  <p:childTnLst>
                                    <p:set>
                                      <p:cBhvr>
                                        <p:cTn id="45" dur="1" fill="hold">
                                          <p:stCondLst>
                                            <p:cond delay="0"/>
                                          </p:stCondLst>
                                        </p:cTn>
                                        <p:tgtEl>
                                          <p:spTgt spid="12">
                                            <p:txEl>
                                              <p:pRg st="4" end="4"/>
                                            </p:txEl>
                                          </p:spTgt>
                                        </p:tgtEl>
                                        <p:attrNameLst>
                                          <p:attrName>style.visibility</p:attrName>
                                        </p:attrNameLst>
                                      </p:cBhvr>
                                      <p:to>
                                        <p:strVal val="visible"/>
                                      </p:to>
                                    </p:set>
                                    <p:animEffect transition="in" filter="fade">
                                      <p:cBhvr>
                                        <p:cTn id="46" dur="1000"/>
                                        <p:tgtEl>
                                          <p:spTgt spid="12">
                                            <p:txEl>
                                              <p:pRg st="4" end="4"/>
                                            </p:txEl>
                                          </p:spTgt>
                                        </p:tgtEl>
                                      </p:cBhvr>
                                    </p:animEffect>
                                    <p:anim calcmode="lin" valueType="num">
                                      <p:cBhvr>
                                        <p:cTn id="47"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48" dur="1000" fill="hold"/>
                                        <p:tgtEl>
                                          <p:spTgt spid="12">
                                            <p:txEl>
                                              <p:pRg st="4" end="4"/>
                                            </p:txEl>
                                          </p:spTgt>
                                        </p:tgtEl>
                                        <p:attrNameLst>
                                          <p:attrName>ppt_y</p:attrName>
                                        </p:attrNameLst>
                                      </p:cBhvr>
                                      <p:tavLst>
                                        <p:tav tm="0">
                                          <p:val>
                                            <p:strVal val="#ppt_y-.1"/>
                                          </p:val>
                                        </p:tav>
                                        <p:tav tm="100000">
                                          <p:val>
                                            <p:strVal val="#ppt_y"/>
                                          </p:val>
                                        </p:tav>
                                      </p:tavLst>
                                    </p:anim>
                                  </p:childTnLst>
                                </p:cTn>
                              </p:par>
                            </p:childTnLst>
                          </p:cTn>
                        </p:par>
                        <p:par>
                          <p:cTn id="49" fill="hold">
                            <p:stCondLst>
                              <p:cond delay="4500"/>
                            </p:stCondLst>
                            <p:childTnLst>
                              <p:par>
                                <p:cTn id="50" presetID="53" presetClass="entr" presetSubtype="16" fill="hold" nodeType="afterEffect">
                                  <p:stCondLst>
                                    <p:cond delay="0"/>
                                  </p:stCondLst>
                                  <p:childTnLst>
                                    <p:set>
                                      <p:cBhvr>
                                        <p:cTn id="51" dur="1" fill="hold">
                                          <p:stCondLst>
                                            <p:cond delay="0"/>
                                          </p:stCondLst>
                                        </p:cTn>
                                        <p:tgtEl>
                                          <p:spTgt spid="12">
                                            <p:txEl>
                                              <p:pRg st="5" end="5"/>
                                            </p:txEl>
                                          </p:spTgt>
                                        </p:tgtEl>
                                        <p:attrNameLst>
                                          <p:attrName>style.visibility</p:attrName>
                                        </p:attrNameLst>
                                      </p:cBhvr>
                                      <p:to>
                                        <p:strVal val="visible"/>
                                      </p:to>
                                    </p:set>
                                    <p:anim calcmode="lin" valueType="num">
                                      <p:cBhvr>
                                        <p:cTn id="52" dur="1000" fill="hold"/>
                                        <p:tgtEl>
                                          <p:spTgt spid="12">
                                            <p:txEl>
                                              <p:pRg st="5" end="5"/>
                                            </p:txEl>
                                          </p:spTgt>
                                        </p:tgtEl>
                                        <p:attrNameLst>
                                          <p:attrName>ppt_w</p:attrName>
                                        </p:attrNameLst>
                                      </p:cBhvr>
                                      <p:tavLst>
                                        <p:tav tm="0">
                                          <p:val>
                                            <p:fltVal val="0"/>
                                          </p:val>
                                        </p:tav>
                                        <p:tav tm="100000">
                                          <p:val>
                                            <p:strVal val="#ppt_w"/>
                                          </p:val>
                                        </p:tav>
                                      </p:tavLst>
                                    </p:anim>
                                    <p:anim calcmode="lin" valueType="num">
                                      <p:cBhvr>
                                        <p:cTn id="53" dur="1000" fill="hold"/>
                                        <p:tgtEl>
                                          <p:spTgt spid="12">
                                            <p:txEl>
                                              <p:pRg st="5" end="5"/>
                                            </p:txEl>
                                          </p:spTgt>
                                        </p:tgtEl>
                                        <p:attrNameLst>
                                          <p:attrName>ppt_h</p:attrName>
                                        </p:attrNameLst>
                                      </p:cBhvr>
                                      <p:tavLst>
                                        <p:tav tm="0">
                                          <p:val>
                                            <p:fltVal val="0"/>
                                          </p:val>
                                        </p:tav>
                                        <p:tav tm="100000">
                                          <p:val>
                                            <p:strVal val="#ppt_h"/>
                                          </p:val>
                                        </p:tav>
                                      </p:tavLst>
                                    </p:anim>
                                    <p:animEffect transition="in" filter="fade">
                                      <p:cBhvr>
                                        <p:cTn id="54" dur="1000"/>
                                        <p:tgtEl>
                                          <p:spTgt spid="12">
                                            <p:txEl>
                                              <p:pRg st="5" end="5"/>
                                            </p:txEl>
                                          </p:spTgt>
                                        </p:tgtEl>
                                      </p:cBhvr>
                                    </p:animEffect>
                                  </p:childTnLst>
                                </p:cTn>
                              </p:par>
                            </p:childTnLst>
                          </p:cTn>
                        </p:par>
                        <p:par>
                          <p:cTn id="55" fill="hold">
                            <p:stCondLst>
                              <p:cond delay="5500"/>
                            </p:stCondLst>
                            <p:childTnLst>
                              <p:par>
                                <p:cTn id="56" presetID="53" presetClass="entr" presetSubtype="16" fill="hold" nodeType="afterEffect">
                                  <p:stCondLst>
                                    <p:cond delay="0"/>
                                  </p:stCondLst>
                                  <p:childTnLst>
                                    <p:set>
                                      <p:cBhvr>
                                        <p:cTn id="57" dur="1" fill="hold">
                                          <p:stCondLst>
                                            <p:cond delay="0"/>
                                          </p:stCondLst>
                                        </p:cTn>
                                        <p:tgtEl>
                                          <p:spTgt spid="12">
                                            <p:txEl>
                                              <p:pRg st="6" end="6"/>
                                            </p:txEl>
                                          </p:spTgt>
                                        </p:tgtEl>
                                        <p:attrNameLst>
                                          <p:attrName>style.visibility</p:attrName>
                                        </p:attrNameLst>
                                      </p:cBhvr>
                                      <p:to>
                                        <p:strVal val="visible"/>
                                      </p:to>
                                    </p:set>
                                    <p:anim calcmode="lin" valueType="num">
                                      <p:cBhvr>
                                        <p:cTn id="58" dur="1000" fill="hold"/>
                                        <p:tgtEl>
                                          <p:spTgt spid="12">
                                            <p:txEl>
                                              <p:pRg st="6" end="6"/>
                                            </p:txEl>
                                          </p:spTgt>
                                        </p:tgtEl>
                                        <p:attrNameLst>
                                          <p:attrName>ppt_w</p:attrName>
                                        </p:attrNameLst>
                                      </p:cBhvr>
                                      <p:tavLst>
                                        <p:tav tm="0">
                                          <p:val>
                                            <p:fltVal val="0"/>
                                          </p:val>
                                        </p:tav>
                                        <p:tav tm="100000">
                                          <p:val>
                                            <p:strVal val="#ppt_w"/>
                                          </p:val>
                                        </p:tav>
                                      </p:tavLst>
                                    </p:anim>
                                    <p:anim calcmode="lin" valueType="num">
                                      <p:cBhvr>
                                        <p:cTn id="59" dur="1000" fill="hold"/>
                                        <p:tgtEl>
                                          <p:spTgt spid="12">
                                            <p:txEl>
                                              <p:pRg st="6" end="6"/>
                                            </p:txEl>
                                          </p:spTgt>
                                        </p:tgtEl>
                                        <p:attrNameLst>
                                          <p:attrName>ppt_h</p:attrName>
                                        </p:attrNameLst>
                                      </p:cBhvr>
                                      <p:tavLst>
                                        <p:tav tm="0">
                                          <p:val>
                                            <p:fltVal val="0"/>
                                          </p:val>
                                        </p:tav>
                                        <p:tav tm="100000">
                                          <p:val>
                                            <p:strVal val="#ppt_h"/>
                                          </p:val>
                                        </p:tav>
                                      </p:tavLst>
                                    </p:anim>
                                    <p:animEffect transition="in" filter="fade">
                                      <p:cBhvr>
                                        <p:cTn id="60" dur="1000"/>
                                        <p:tgtEl>
                                          <p:spTgt spid="12">
                                            <p:txEl>
                                              <p:pRg st="6" end="6"/>
                                            </p:txEl>
                                          </p:spTgt>
                                        </p:tgtEl>
                                      </p:cBhvr>
                                    </p:animEffect>
                                  </p:childTnLst>
                                </p:cTn>
                              </p:par>
                            </p:childTnLst>
                          </p:cTn>
                        </p:par>
                        <p:par>
                          <p:cTn id="61" fill="hold">
                            <p:stCondLst>
                              <p:cond delay="6500"/>
                            </p:stCondLst>
                            <p:childTnLst>
                              <p:par>
                                <p:cTn id="62" presetID="53" presetClass="entr" presetSubtype="16" fill="hold" nodeType="afterEffect">
                                  <p:stCondLst>
                                    <p:cond delay="0"/>
                                  </p:stCondLst>
                                  <p:childTnLst>
                                    <p:set>
                                      <p:cBhvr>
                                        <p:cTn id="63" dur="1" fill="hold">
                                          <p:stCondLst>
                                            <p:cond delay="0"/>
                                          </p:stCondLst>
                                        </p:cTn>
                                        <p:tgtEl>
                                          <p:spTgt spid="12">
                                            <p:txEl>
                                              <p:pRg st="7" end="7"/>
                                            </p:txEl>
                                          </p:spTgt>
                                        </p:tgtEl>
                                        <p:attrNameLst>
                                          <p:attrName>style.visibility</p:attrName>
                                        </p:attrNameLst>
                                      </p:cBhvr>
                                      <p:to>
                                        <p:strVal val="visible"/>
                                      </p:to>
                                    </p:set>
                                    <p:anim calcmode="lin" valueType="num">
                                      <p:cBhvr>
                                        <p:cTn id="64" dur="1000" fill="hold"/>
                                        <p:tgtEl>
                                          <p:spTgt spid="12">
                                            <p:txEl>
                                              <p:pRg st="7" end="7"/>
                                            </p:txEl>
                                          </p:spTgt>
                                        </p:tgtEl>
                                        <p:attrNameLst>
                                          <p:attrName>ppt_w</p:attrName>
                                        </p:attrNameLst>
                                      </p:cBhvr>
                                      <p:tavLst>
                                        <p:tav tm="0">
                                          <p:val>
                                            <p:fltVal val="0"/>
                                          </p:val>
                                        </p:tav>
                                        <p:tav tm="100000">
                                          <p:val>
                                            <p:strVal val="#ppt_w"/>
                                          </p:val>
                                        </p:tav>
                                      </p:tavLst>
                                    </p:anim>
                                    <p:anim calcmode="lin" valueType="num">
                                      <p:cBhvr>
                                        <p:cTn id="65" dur="1000" fill="hold"/>
                                        <p:tgtEl>
                                          <p:spTgt spid="12">
                                            <p:txEl>
                                              <p:pRg st="7" end="7"/>
                                            </p:txEl>
                                          </p:spTgt>
                                        </p:tgtEl>
                                        <p:attrNameLst>
                                          <p:attrName>ppt_h</p:attrName>
                                        </p:attrNameLst>
                                      </p:cBhvr>
                                      <p:tavLst>
                                        <p:tav tm="0">
                                          <p:val>
                                            <p:fltVal val="0"/>
                                          </p:val>
                                        </p:tav>
                                        <p:tav tm="100000">
                                          <p:val>
                                            <p:strVal val="#ppt_h"/>
                                          </p:val>
                                        </p:tav>
                                      </p:tavLst>
                                    </p:anim>
                                    <p:animEffect transition="in" filter="fade">
                                      <p:cBhvr>
                                        <p:cTn id="66" dur="1000"/>
                                        <p:tgtEl>
                                          <p:spTgt spid="12">
                                            <p:txEl>
                                              <p:pRg st="7" end="7"/>
                                            </p:txEl>
                                          </p:spTgt>
                                        </p:tgtEl>
                                      </p:cBhvr>
                                    </p:animEffect>
                                  </p:childTnLst>
                                </p:cTn>
                              </p:par>
                            </p:childTnLst>
                          </p:cTn>
                        </p:par>
                        <p:par>
                          <p:cTn id="67" fill="hold">
                            <p:stCondLst>
                              <p:cond delay="7500"/>
                            </p:stCondLst>
                            <p:childTnLst>
                              <p:par>
                                <p:cTn id="68" presetID="53" presetClass="entr" presetSubtype="16" fill="hold" nodeType="afterEffect">
                                  <p:stCondLst>
                                    <p:cond delay="0"/>
                                  </p:stCondLst>
                                  <p:childTnLst>
                                    <p:set>
                                      <p:cBhvr>
                                        <p:cTn id="69" dur="1" fill="hold">
                                          <p:stCondLst>
                                            <p:cond delay="0"/>
                                          </p:stCondLst>
                                        </p:cTn>
                                        <p:tgtEl>
                                          <p:spTgt spid="12">
                                            <p:txEl>
                                              <p:pRg st="8" end="8"/>
                                            </p:txEl>
                                          </p:spTgt>
                                        </p:tgtEl>
                                        <p:attrNameLst>
                                          <p:attrName>style.visibility</p:attrName>
                                        </p:attrNameLst>
                                      </p:cBhvr>
                                      <p:to>
                                        <p:strVal val="visible"/>
                                      </p:to>
                                    </p:set>
                                    <p:anim calcmode="lin" valueType="num">
                                      <p:cBhvr>
                                        <p:cTn id="70" dur="1000" fill="hold"/>
                                        <p:tgtEl>
                                          <p:spTgt spid="12">
                                            <p:txEl>
                                              <p:pRg st="8" end="8"/>
                                            </p:txEl>
                                          </p:spTgt>
                                        </p:tgtEl>
                                        <p:attrNameLst>
                                          <p:attrName>ppt_w</p:attrName>
                                        </p:attrNameLst>
                                      </p:cBhvr>
                                      <p:tavLst>
                                        <p:tav tm="0">
                                          <p:val>
                                            <p:fltVal val="0"/>
                                          </p:val>
                                        </p:tav>
                                        <p:tav tm="100000">
                                          <p:val>
                                            <p:strVal val="#ppt_w"/>
                                          </p:val>
                                        </p:tav>
                                      </p:tavLst>
                                    </p:anim>
                                    <p:anim calcmode="lin" valueType="num">
                                      <p:cBhvr>
                                        <p:cTn id="71" dur="1000" fill="hold"/>
                                        <p:tgtEl>
                                          <p:spTgt spid="12">
                                            <p:txEl>
                                              <p:pRg st="8" end="8"/>
                                            </p:txEl>
                                          </p:spTgt>
                                        </p:tgtEl>
                                        <p:attrNameLst>
                                          <p:attrName>ppt_h</p:attrName>
                                        </p:attrNameLst>
                                      </p:cBhvr>
                                      <p:tavLst>
                                        <p:tav tm="0">
                                          <p:val>
                                            <p:fltVal val="0"/>
                                          </p:val>
                                        </p:tav>
                                        <p:tav tm="100000">
                                          <p:val>
                                            <p:strVal val="#ppt_h"/>
                                          </p:val>
                                        </p:tav>
                                      </p:tavLst>
                                    </p:anim>
                                    <p:animEffect transition="in" filter="fade">
                                      <p:cBhvr>
                                        <p:cTn id="72" dur="1000"/>
                                        <p:tgtEl>
                                          <p:spTgt spid="12">
                                            <p:txEl>
                                              <p:pRg st="8" end="8"/>
                                            </p:txEl>
                                          </p:spTgt>
                                        </p:tgtEl>
                                      </p:cBhvr>
                                    </p:animEffect>
                                  </p:childTnLst>
                                </p:cTn>
                              </p:par>
                            </p:childTnLst>
                          </p:cTn>
                        </p:par>
                        <p:par>
                          <p:cTn id="73" fill="hold">
                            <p:stCondLst>
                              <p:cond delay="8500"/>
                            </p:stCondLst>
                            <p:childTnLst>
                              <p:par>
                                <p:cTn id="74" presetID="53" presetClass="entr" presetSubtype="16" fill="hold" nodeType="afterEffect">
                                  <p:stCondLst>
                                    <p:cond delay="0"/>
                                  </p:stCondLst>
                                  <p:childTnLst>
                                    <p:set>
                                      <p:cBhvr>
                                        <p:cTn id="75" dur="1" fill="hold">
                                          <p:stCondLst>
                                            <p:cond delay="0"/>
                                          </p:stCondLst>
                                        </p:cTn>
                                        <p:tgtEl>
                                          <p:spTgt spid="12">
                                            <p:txEl>
                                              <p:pRg st="9" end="9"/>
                                            </p:txEl>
                                          </p:spTgt>
                                        </p:tgtEl>
                                        <p:attrNameLst>
                                          <p:attrName>style.visibility</p:attrName>
                                        </p:attrNameLst>
                                      </p:cBhvr>
                                      <p:to>
                                        <p:strVal val="visible"/>
                                      </p:to>
                                    </p:set>
                                    <p:anim calcmode="lin" valueType="num">
                                      <p:cBhvr>
                                        <p:cTn id="76" dur="1000" fill="hold"/>
                                        <p:tgtEl>
                                          <p:spTgt spid="12">
                                            <p:txEl>
                                              <p:pRg st="9" end="9"/>
                                            </p:txEl>
                                          </p:spTgt>
                                        </p:tgtEl>
                                        <p:attrNameLst>
                                          <p:attrName>ppt_w</p:attrName>
                                        </p:attrNameLst>
                                      </p:cBhvr>
                                      <p:tavLst>
                                        <p:tav tm="0">
                                          <p:val>
                                            <p:fltVal val="0"/>
                                          </p:val>
                                        </p:tav>
                                        <p:tav tm="100000">
                                          <p:val>
                                            <p:strVal val="#ppt_w"/>
                                          </p:val>
                                        </p:tav>
                                      </p:tavLst>
                                    </p:anim>
                                    <p:anim calcmode="lin" valueType="num">
                                      <p:cBhvr>
                                        <p:cTn id="77" dur="1000" fill="hold"/>
                                        <p:tgtEl>
                                          <p:spTgt spid="12">
                                            <p:txEl>
                                              <p:pRg st="9" end="9"/>
                                            </p:txEl>
                                          </p:spTgt>
                                        </p:tgtEl>
                                        <p:attrNameLst>
                                          <p:attrName>ppt_h</p:attrName>
                                        </p:attrNameLst>
                                      </p:cBhvr>
                                      <p:tavLst>
                                        <p:tav tm="0">
                                          <p:val>
                                            <p:fltVal val="0"/>
                                          </p:val>
                                        </p:tav>
                                        <p:tav tm="100000">
                                          <p:val>
                                            <p:strVal val="#ppt_h"/>
                                          </p:val>
                                        </p:tav>
                                      </p:tavLst>
                                    </p:anim>
                                    <p:animEffect transition="in" filter="fade">
                                      <p:cBhvr>
                                        <p:cTn id="78" dur="1000"/>
                                        <p:tgtEl>
                                          <p:spTgt spid="12">
                                            <p:txEl>
                                              <p:pRg st="9" end="9"/>
                                            </p:txEl>
                                          </p:spTgt>
                                        </p:tgtEl>
                                      </p:cBhvr>
                                    </p:animEffect>
                                  </p:childTnLst>
                                </p:cTn>
                              </p:par>
                            </p:childTnLst>
                          </p:cTn>
                        </p:par>
                        <p:par>
                          <p:cTn id="79" fill="hold">
                            <p:stCondLst>
                              <p:cond delay="9500"/>
                            </p:stCondLst>
                            <p:childTnLst>
                              <p:par>
                                <p:cTn id="80" presetID="22" presetClass="entr" presetSubtype="4" fill="hold" nodeType="afterEffect">
                                  <p:stCondLst>
                                    <p:cond delay="0"/>
                                  </p:stCondLst>
                                  <p:childTnLst>
                                    <p:set>
                                      <p:cBhvr>
                                        <p:cTn id="81" dur="1" fill="hold">
                                          <p:stCondLst>
                                            <p:cond delay="0"/>
                                          </p:stCondLst>
                                        </p:cTn>
                                        <p:tgtEl>
                                          <p:spTgt spid="12">
                                            <p:txEl>
                                              <p:pRg st="10" end="10"/>
                                            </p:txEl>
                                          </p:spTgt>
                                        </p:tgtEl>
                                        <p:attrNameLst>
                                          <p:attrName>style.visibility</p:attrName>
                                        </p:attrNameLst>
                                      </p:cBhvr>
                                      <p:to>
                                        <p:strVal val="visible"/>
                                      </p:to>
                                    </p:set>
                                    <p:animEffect transition="in" filter="wipe(down)">
                                      <p:cBhvr>
                                        <p:cTn id="82" dur="1000"/>
                                        <p:tgtEl>
                                          <p:spTgt spid="12">
                                            <p:txEl>
                                              <p:pRg st="10" end="10"/>
                                            </p:txEl>
                                          </p:spTgt>
                                        </p:tgtEl>
                                      </p:cBhvr>
                                    </p:animEffect>
                                  </p:childTnLst>
                                </p:cTn>
                              </p:par>
                            </p:childTnLst>
                          </p:cTn>
                        </p:par>
                        <p:par>
                          <p:cTn id="83" fill="hold">
                            <p:stCondLst>
                              <p:cond delay="10500"/>
                            </p:stCondLst>
                            <p:childTnLst>
                              <p:par>
                                <p:cTn id="84" presetID="22" presetClass="entr" presetSubtype="4" fill="hold" nodeType="afterEffect">
                                  <p:stCondLst>
                                    <p:cond delay="0"/>
                                  </p:stCondLst>
                                  <p:childTnLst>
                                    <p:set>
                                      <p:cBhvr>
                                        <p:cTn id="85" dur="1" fill="hold">
                                          <p:stCondLst>
                                            <p:cond delay="0"/>
                                          </p:stCondLst>
                                        </p:cTn>
                                        <p:tgtEl>
                                          <p:spTgt spid="12">
                                            <p:txEl>
                                              <p:pRg st="11" end="11"/>
                                            </p:txEl>
                                          </p:spTgt>
                                        </p:tgtEl>
                                        <p:attrNameLst>
                                          <p:attrName>style.visibility</p:attrName>
                                        </p:attrNameLst>
                                      </p:cBhvr>
                                      <p:to>
                                        <p:strVal val="visible"/>
                                      </p:to>
                                    </p:set>
                                    <p:animEffect transition="in" filter="wipe(down)">
                                      <p:cBhvr>
                                        <p:cTn id="86" dur="1000"/>
                                        <p:tgtEl>
                                          <p:spTgt spid="12">
                                            <p:txEl>
                                              <p:pRg st="11" end="11"/>
                                            </p:txEl>
                                          </p:spTgt>
                                        </p:tgtEl>
                                      </p:cBhvr>
                                    </p:animEffect>
                                  </p:childTnLst>
                                </p:cTn>
                              </p:par>
                            </p:childTnLst>
                          </p:cTn>
                        </p:par>
                        <p:par>
                          <p:cTn id="87" fill="hold">
                            <p:stCondLst>
                              <p:cond delay="11500"/>
                            </p:stCondLst>
                            <p:childTnLst>
                              <p:par>
                                <p:cTn id="88" presetID="22" presetClass="entr" presetSubtype="4" fill="hold" nodeType="afterEffect">
                                  <p:stCondLst>
                                    <p:cond delay="0"/>
                                  </p:stCondLst>
                                  <p:childTnLst>
                                    <p:set>
                                      <p:cBhvr>
                                        <p:cTn id="89" dur="1" fill="hold">
                                          <p:stCondLst>
                                            <p:cond delay="0"/>
                                          </p:stCondLst>
                                        </p:cTn>
                                        <p:tgtEl>
                                          <p:spTgt spid="12">
                                            <p:txEl>
                                              <p:pRg st="12" end="12"/>
                                            </p:txEl>
                                          </p:spTgt>
                                        </p:tgtEl>
                                        <p:attrNameLst>
                                          <p:attrName>style.visibility</p:attrName>
                                        </p:attrNameLst>
                                      </p:cBhvr>
                                      <p:to>
                                        <p:strVal val="visible"/>
                                      </p:to>
                                    </p:set>
                                    <p:animEffect transition="in" filter="wipe(down)">
                                      <p:cBhvr>
                                        <p:cTn id="90" dur="1000"/>
                                        <p:tgtEl>
                                          <p:spTgt spid="12">
                                            <p:txEl>
                                              <p:pRg st="12" end="12"/>
                                            </p:txEl>
                                          </p:spTgt>
                                        </p:tgtEl>
                                      </p:cBhvr>
                                    </p:animEffect>
                                  </p:childTnLst>
                                </p:cTn>
                              </p:par>
                            </p:childTnLst>
                          </p:cTn>
                        </p:par>
                        <p:par>
                          <p:cTn id="91" fill="hold">
                            <p:stCondLst>
                              <p:cond delay="12500"/>
                            </p:stCondLst>
                            <p:childTnLst>
                              <p:par>
                                <p:cTn id="92" presetID="22" presetClass="entr" presetSubtype="4" fill="hold" nodeType="afterEffect">
                                  <p:stCondLst>
                                    <p:cond delay="0"/>
                                  </p:stCondLst>
                                  <p:childTnLst>
                                    <p:set>
                                      <p:cBhvr>
                                        <p:cTn id="93" dur="1" fill="hold">
                                          <p:stCondLst>
                                            <p:cond delay="0"/>
                                          </p:stCondLst>
                                        </p:cTn>
                                        <p:tgtEl>
                                          <p:spTgt spid="12">
                                            <p:txEl>
                                              <p:pRg st="13" end="13"/>
                                            </p:txEl>
                                          </p:spTgt>
                                        </p:tgtEl>
                                        <p:attrNameLst>
                                          <p:attrName>style.visibility</p:attrName>
                                        </p:attrNameLst>
                                      </p:cBhvr>
                                      <p:to>
                                        <p:strVal val="visible"/>
                                      </p:to>
                                    </p:set>
                                    <p:animEffect transition="in" filter="wipe(down)">
                                      <p:cBhvr>
                                        <p:cTn id="94" dur="1000"/>
                                        <p:tgtEl>
                                          <p:spTgt spid="1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500042"/>
            <a:ext cx="9144000" cy="584775"/>
          </a:xfrm>
          <a:prstGeom prst="rect">
            <a:avLst/>
          </a:prstGeom>
          <a:gradFill flip="none" rotWithShape="1">
            <a:gsLst>
              <a:gs pos="16000">
                <a:srgbClr val="2407D1">
                  <a:alpha val="29000"/>
                </a:srgbClr>
              </a:gs>
              <a:gs pos="50000">
                <a:srgbClr val="2407D1">
                  <a:shade val="67500"/>
                  <a:satMod val="115000"/>
                </a:srgbClr>
              </a:gs>
              <a:gs pos="100000">
                <a:srgbClr val="2407D1">
                  <a:shade val="100000"/>
                  <a:satMod val="115000"/>
                </a:srgbClr>
              </a:gs>
            </a:gsLst>
            <a:path path="circle">
              <a:fillToRect l="100000" b="100000"/>
            </a:path>
            <a:tileRect t="-100000" r="-100000"/>
          </a:gra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fr-FR" sz="3200" dirty="0"/>
          </a:p>
        </p:txBody>
      </p:sp>
      <p:cxnSp>
        <p:nvCxnSpPr>
          <p:cNvPr id="6" name="Connecteur droit 5"/>
          <p:cNvCxnSpPr/>
          <p:nvPr/>
        </p:nvCxnSpPr>
        <p:spPr>
          <a:xfrm>
            <a:off x="6270387" y="464347"/>
            <a:ext cx="2571768" cy="1588"/>
          </a:xfrm>
          <a:prstGeom prst="line">
            <a:avLst/>
          </a:prstGeom>
        </p:spPr>
        <p:style>
          <a:lnRef idx="3">
            <a:schemeClr val="dk1"/>
          </a:lnRef>
          <a:fillRef idx="0">
            <a:schemeClr val="dk1"/>
          </a:fillRef>
          <a:effectRef idx="2">
            <a:schemeClr val="dk1"/>
          </a:effectRef>
          <a:fontRef idx="minor">
            <a:schemeClr val="tx1"/>
          </a:fontRef>
        </p:style>
      </p:cxnSp>
      <p:cxnSp>
        <p:nvCxnSpPr>
          <p:cNvPr id="7" name="Connecteur droit 6"/>
          <p:cNvCxnSpPr/>
          <p:nvPr/>
        </p:nvCxnSpPr>
        <p:spPr>
          <a:xfrm rot="5400000">
            <a:off x="7926011" y="856462"/>
            <a:ext cx="1214446" cy="1588"/>
          </a:xfrm>
          <a:prstGeom prst="line">
            <a:avLst/>
          </a:prstGeom>
        </p:spPr>
        <p:style>
          <a:lnRef idx="3">
            <a:schemeClr val="dk1"/>
          </a:lnRef>
          <a:fillRef idx="0">
            <a:schemeClr val="dk1"/>
          </a:fillRef>
          <a:effectRef idx="2">
            <a:schemeClr val="dk1"/>
          </a:effectRef>
          <a:fontRef idx="minor">
            <a:schemeClr val="tx1"/>
          </a:fontRef>
        </p:style>
      </p:cxnSp>
      <p:cxnSp>
        <p:nvCxnSpPr>
          <p:cNvPr id="8" name="Connecteur droit 7"/>
          <p:cNvCxnSpPr/>
          <p:nvPr/>
        </p:nvCxnSpPr>
        <p:spPr>
          <a:xfrm rot="5400000">
            <a:off x="8212903" y="469929"/>
            <a:ext cx="928694" cy="1588"/>
          </a:xfrm>
          <a:prstGeom prst="line">
            <a:avLst/>
          </a:prstGeom>
        </p:spPr>
        <p:style>
          <a:lnRef idx="3">
            <a:schemeClr val="dk1"/>
          </a:lnRef>
          <a:fillRef idx="0">
            <a:schemeClr val="dk1"/>
          </a:fillRef>
          <a:effectRef idx="2">
            <a:schemeClr val="dk1"/>
          </a:effectRef>
          <a:fontRef idx="minor">
            <a:schemeClr val="tx1"/>
          </a:fontRef>
        </p:style>
      </p:cxnSp>
      <p:sp>
        <p:nvSpPr>
          <p:cNvPr id="31" name="ZoneTexte 30"/>
          <p:cNvSpPr txBox="1"/>
          <p:nvPr/>
        </p:nvSpPr>
        <p:spPr>
          <a:xfrm>
            <a:off x="2339752" y="483447"/>
            <a:ext cx="6000792" cy="584775"/>
          </a:xfrm>
          <a:prstGeom prst="rect">
            <a:avLst/>
          </a:prstGeom>
          <a:noFill/>
        </p:spPr>
        <p:txBody>
          <a:bodyPr wrap="square">
            <a:spAutoFit/>
          </a:bodyPr>
          <a:lstStyle/>
          <a:p>
            <a:pPr marL="0" lvl="1" algn="r" rtl="1"/>
            <a:r>
              <a:rPr lang="ar-DZ" sz="3200" dirty="0" smtClean="0">
                <a:solidFill>
                  <a:schemeClr val="bg1"/>
                </a:solidFill>
                <a:effectLst>
                  <a:reflection blurRad="6350" stA="55000" endA="300" endPos="45500" dir="5400000" sy="-100000" algn="bl" rotWithShape="0"/>
                </a:effectLst>
                <a:latin typeface="Times New Roman" pitchFamily="18" charset="0"/>
                <a:cs typeface="Times New Roman" pitchFamily="18" charset="0"/>
              </a:rPr>
              <a:t>القــروض</a:t>
            </a:r>
            <a:endParaRPr lang="fr-FR" sz="3200" dirty="0" smtClean="0">
              <a:solidFill>
                <a:schemeClr val="bg1"/>
              </a:solidFill>
              <a:latin typeface="Times New Roman" pitchFamily="18" charset="0"/>
              <a:cs typeface="Times New Roman" pitchFamily="18" charset="0"/>
            </a:endParaRPr>
          </a:p>
        </p:txBody>
      </p:sp>
      <p:pic>
        <p:nvPicPr>
          <p:cNvPr id="12" name="Picture 1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1700808"/>
            <a:ext cx="5976664" cy="432048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0" y="214290"/>
            <a:ext cx="9144000" cy="584775"/>
          </a:xfrm>
          <a:prstGeom prst="rect">
            <a:avLst/>
          </a:prstGeom>
          <a:gradFill flip="none" rotWithShape="1">
            <a:gsLst>
              <a:gs pos="16000">
                <a:srgbClr val="2407D1">
                  <a:alpha val="29000"/>
                </a:srgbClr>
              </a:gs>
              <a:gs pos="50000">
                <a:srgbClr val="2407D1">
                  <a:shade val="67500"/>
                  <a:satMod val="115000"/>
                </a:srgbClr>
              </a:gs>
              <a:gs pos="100000">
                <a:srgbClr val="2407D1">
                  <a:shade val="100000"/>
                  <a:satMod val="115000"/>
                </a:srgbClr>
              </a:gs>
            </a:gsLst>
            <a:path path="circle">
              <a:fillToRect l="100000" b="100000"/>
            </a:path>
            <a:tileRect t="-100000" r="-100000"/>
          </a:gra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fr-FR" sz="3200" dirty="0"/>
          </a:p>
        </p:txBody>
      </p:sp>
      <p:cxnSp>
        <p:nvCxnSpPr>
          <p:cNvPr id="13" name="Connecteur droit 12"/>
          <p:cNvCxnSpPr/>
          <p:nvPr/>
        </p:nvCxnSpPr>
        <p:spPr>
          <a:xfrm>
            <a:off x="6444208" y="144440"/>
            <a:ext cx="2571768" cy="1588"/>
          </a:xfrm>
          <a:prstGeom prst="line">
            <a:avLst/>
          </a:prstGeom>
        </p:spPr>
        <p:style>
          <a:lnRef idx="3">
            <a:schemeClr val="dk1"/>
          </a:lnRef>
          <a:fillRef idx="0">
            <a:schemeClr val="dk1"/>
          </a:fillRef>
          <a:effectRef idx="2">
            <a:schemeClr val="dk1"/>
          </a:effectRef>
          <a:fontRef idx="minor">
            <a:schemeClr val="tx1"/>
          </a:fontRef>
        </p:style>
      </p:cxnSp>
      <p:cxnSp>
        <p:nvCxnSpPr>
          <p:cNvPr id="14" name="Connecteur droit 13"/>
          <p:cNvCxnSpPr/>
          <p:nvPr/>
        </p:nvCxnSpPr>
        <p:spPr>
          <a:xfrm flipH="1">
            <a:off x="8676456" y="13247"/>
            <a:ext cx="1588" cy="493430"/>
          </a:xfrm>
          <a:prstGeom prst="line">
            <a:avLst/>
          </a:prstGeom>
        </p:spPr>
        <p:style>
          <a:lnRef idx="3">
            <a:schemeClr val="dk1"/>
          </a:lnRef>
          <a:fillRef idx="0">
            <a:schemeClr val="dk1"/>
          </a:fillRef>
          <a:effectRef idx="2">
            <a:schemeClr val="dk1"/>
          </a:effectRef>
          <a:fontRef idx="minor">
            <a:schemeClr val="tx1"/>
          </a:fontRef>
        </p:style>
      </p:cxnSp>
      <p:cxnSp>
        <p:nvCxnSpPr>
          <p:cNvPr id="15" name="Connecteur droit 14"/>
          <p:cNvCxnSpPr/>
          <p:nvPr/>
        </p:nvCxnSpPr>
        <p:spPr>
          <a:xfrm rot="5400000">
            <a:off x="8358507" y="505883"/>
            <a:ext cx="928694" cy="1588"/>
          </a:xfrm>
          <a:prstGeom prst="line">
            <a:avLst/>
          </a:prstGeom>
        </p:spPr>
        <p:style>
          <a:lnRef idx="3">
            <a:schemeClr val="dk1"/>
          </a:lnRef>
          <a:fillRef idx="0">
            <a:schemeClr val="dk1"/>
          </a:fillRef>
          <a:effectRef idx="2">
            <a:schemeClr val="dk1"/>
          </a:effectRef>
          <a:fontRef idx="minor">
            <a:schemeClr val="tx1"/>
          </a:fontRef>
        </p:style>
      </p:cxnSp>
      <p:sp>
        <p:nvSpPr>
          <p:cNvPr id="45" name="Rounded Rectangle 44"/>
          <p:cNvSpPr/>
          <p:nvPr/>
        </p:nvSpPr>
        <p:spPr>
          <a:xfrm>
            <a:off x="1706135" y="952663"/>
            <a:ext cx="1542739" cy="568697"/>
          </a:xfrm>
          <a:prstGeom prst="round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1000"/>
              </a:spcAft>
            </a:pPr>
            <a:r>
              <a:rPr lang="ar-DZ" sz="1100" b="1">
                <a:effectLst/>
                <a:latin typeface="Simplified Arabic"/>
                <a:ea typeface="Calibri"/>
                <a:cs typeface="Arial"/>
              </a:rPr>
              <a:t>مخاطر الضروف الطارئة</a:t>
            </a:r>
            <a:endParaRPr lang="fr-FR" sz="1200">
              <a:effectLst/>
              <a:latin typeface="Simplified Arabic"/>
              <a:ea typeface="Calibri"/>
              <a:cs typeface="Arial"/>
            </a:endParaRPr>
          </a:p>
        </p:txBody>
      </p:sp>
      <p:sp>
        <p:nvSpPr>
          <p:cNvPr id="46" name="Rounded Rectangle 45"/>
          <p:cNvSpPr/>
          <p:nvPr/>
        </p:nvSpPr>
        <p:spPr>
          <a:xfrm>
            <a:off x="3591704" y="952663"/>
            <a:ext cx="1542739" cy="542449"/>
          </a:xfrm>
          <a:prstGeom prst="round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1000"/>
              </a:spcAft>
            </a:pPr>
            <a:r>
              <a:rPr lang="ar-DZ" sz="1100" b="1" dirty="0">
                <a:effectLst/>
                <a:latin typeface="Simplified Arabic"/>
                <a:ea typeface="Calibri"/>
                <a:cs typeface="Arial"/>
              </a:rPr>
              <a:t>المخاطر السياسية الإئتمانبة </a:t>
            </a:r>
            <a:endParaRPr lang="fr-FR" sz="1200" dirty="0">
              <a:effectLst/>
              <a:latin typeface="Simplified Arabic"/>
              <a:ea typeface="Calibri"/>
              <a:cs typeface="Arial"/>
            </a:endParaRPr>
          </a:p>
        </p:txBody>
      </p:sp>
      <p:sp>
        <p:nvSpPr>
          <p:cNvPr id="47" name="Rounded Rectangle 46"/>
          <p:cNvSpPr/>
          <p:nvPr/>
        </p:nvSpPr>
        <p:spPr>
          <a:xfrm>
            <a:off x="5477274" y="952663"/>
            <a:ext cx="1542739" cy="542449"/>
          </a:xfrm>
          <a:prstGeom prst="round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1000"/>
              </a:spcAft>
            </a:pPr>
            <a:r>
              <a:rPr lang="ar-DZ" sz="1100" b="1">
                <a:effectLst/>
                <a:latin typeface="Simplified Arabic"/>
                <a:ea typeface="Calibri"/>
                <a:cs typeface="Arial"/>
              </a:rPr>
              <a:t>المخاطر المهنية </a:t>
            </a:r>
            <a:endParaRPr lang="fr-FR" sz="1200">
              <a:effectLst/>
              <a:latin typeface="Simplified Arabic"/>
              <a:ea typeface="Calibri"/>
              <a:cs typeface="Arial"/>
            </a:endParaRPr>
          </a:p>
        </p:txBody>
      </p:sp>
      <p:sp>
        <p:nvSpPr>
          <p:cNvPr id="48" name="Rounded Rectangle 47"/>
          <p:cNvSpPr/>
          <p:nvPr/>
        </p:nvSpPr>
        <p:spPr>
          <a:xfrm>
            <a:off x="1706135" y="5467242"/>
            <a:ext cx="1542739" cy="568697"/>
          </a:xfrm>
          <a:prstGeom prst="round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1000"/>
              </a:spcAft>
            </a:pPr>
            <a:r>
              <a:rPr lang="ar-DZ" sz="1100" b="1">
                <a:effectLst/>
                <a:latin typeface="Simplified Arabic"/>
                <a:ea typeface="Calibri"/>
                <a:cs typeface="Arial"/>
              </a:rPr>
              <a:t>الظروف الطبيعية </a:t>
            </a:r>
            <a:endParaRPr lang="fr-FR" sz="1200">
              <a:effectLst/>
              <a:latin typeface="Simplified Arabic"/>
              <a:ea typeface="Calibri"/>
              <a:cs typeface="Arial"/>
            </a:endParaRPr>
          </a:p>
        </p:txBody>
      </p:sp>
      <p:sp>
        <p:nvSpPr>
          <p:cNvPr id="49" name="Rounded Rectangle 48"/>
          <p:cNvSpPr/>
          <p:nvPr/>
        </p:nvSpPr>
        <p:spPr>
          <a:xfrm>
            <a:off x="1706135" y="4609822"/>
            <a:ext cx="1542739" cy="568697"/>
          </a:xfrm>
          <a:prstGeom prst="round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1000"/>
              </a:spcAft>
            </a:pPr>
            <a:r>
              <a:rPr lang="ar-DZ" sz="1100" b="1">
                <a:effectLst/>
                <a:latin typeface="Simplified Arabic"/>
                <a:ea typeface="Calibri"/>
                <a:cs typeface="Arial"/>
              </a:rPr>
              <a:t>الظروف الإجتماعية </a:t>
            </a:r>
            <a:endParaRPr lang="fr-FR" sz="1200">
              <a:effectLst/>
              <a:latin typeface="Simplified Arabic"/>
              <a:ea typeface="Calibri"/>
              <a:cs typeface="Arial"/>
            </a:endParaRPr>
          </a:p>
        </p:txBody>
      </p:sp>
      <p:sp>
        <p:nvSpPr>
          <p:cNvPr id="50" name="Rounded Rectangle 49"/>
          <p:cNvSpPr/>
          <p:nvPr/>
        </p:nvSpPr>
        <p:spPr>
          <a:xfrm>
            <a:off x="1706135" y="3796148"/>
            <a:ext cx="1542739" cy="568697"/>
          </a:xfrm>
          <a:prstGeom prst="round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1000"/>
              </a:spcAft>
            </a:pPr>
            <a:r>
              <a:rPr lang="ar-DZ" sz="1100" b="1">
                <a:effectLst/>
                <a:latin typeface="Simplified Arabic"/>
                <a:ea typeface="Calibri"/>
                <a:cs typeface="Arial"/>
              </a:rPr>
              <a:t>الظروف السياسية </a:t>
            </a:r>
            <a:endParaRPr lang="fr-FR" sz="1200">
              <a:effectLst/>
              <a:latin typeface="Simplified Arabic"/>
              <a:ea typeface="Calibri"/>
              <a:cs typeface="Arial"/>
            </a:endParaRPr>
          </a:p>
        </p:txBody>
      </p:sp>
      <p:sp>
        <p:nvSpPr>
          <p:cNvPr id="51" name="Rounded Rectangle 50"/>
          <p:cNvSpPr/>
          <p:nvPr/>
        </p:nvSpPr>
        <p:spPr>
          <a:xfrm>
            <a:off x="1706135" y="2973724"/>
            <a:ext cx="1542739" cy="568697"/>
          </a:xfrm>
          <a:prstGeom prst="round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1000"/>
              </a:spcAft>
            </a:pPr>
            <a:r>
              <a:rPr lang="ar-DZ" sz="1100" b="1">
                <a:effectLst/>
                <a:latin typeface="Simplified Arabic"/>
                <a:ea typeface="Calibri"/>
                <a:cs typeface="Arial"/>
              </a:rPr>
              <a:t>الظروف الإقتصادية </a:t>
            </a:r>
            <a:endParaRPr lang="fr-FR" sz="1200">
              <a:effectLst/>
              <a:latin typeface="Simplified Arabic"/>
              <a:ea typeface="Calibri"/>
              <a:cs typeface="Arial"/>
            </a:endParaRPr>
          </a:p>
        </p:txBody>
      </p:sp>
      <p:sp>
        <p:nvSpPr>
          <p:cNvPr id="52" name="Rounded Rectangle 51"/>
          <p:cNvSpPr/>
          <p:nvPr/>
        </p:nvSpPr>
        <p:spPr>
          <a:xfrm>
            <a:off x="5578642" y="6025084"/>
            <a:ext cx="1441372" cy="639218"/>
          </a:xfrm>
          <a:prstGeom prst="round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1000"/>
              </a:spcAft>
            </a:pPr>
            <a:r>
              <a:rPr lang="ar-DZ" sz="1100" b="1" dirty="0">
                <a:effectLst/>
                <a:latin typeface="Simplified Arabic"/>
                <a:ea typeface="Calibri"/>
                <a:cs typeface="Arial"/>
              </a:rPr>
              <a:t>مخاطر السرقة و الإختلاس و التواطؤ</a:t>
            </a:r>
            <a:endParaRPr lang="fr-FR" sz="1200" dirty="0">
              <a:effectLst/>
              <a:latin typeface="Simplified Arabic"/>
              <a:ea typeface="Calibri"/>
              <a:cs typeface="Arial"/>
            </a:endParaRPr>
          </a:p>
        </p:txBody>
      </p:sp>
      <p:sp>
        <p:nvSpPr>
          <p:cNvPr id="53" name="Rounded Rectangle 52"/>
          <p:cNvSpPr/>
          <p:nvPr/>
        </p:nvSpPr>
        <p:spPr>
          <a:xfrm>
            <a:off x="5578641" y="5467242"/>
            <a:ext cx="1441372" cy="392102"/>
          </a:xfrm>
          <a:prstGeom prst="round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1000"/>
              </a:spcAft>
            </a:pPr>
            <a:r>
              <a:rPr lang="ar-DZ" sz="1100" b="1" dirty="0">
                <a:effectLst/>
                <a:latin typeface="Simplified Arabic"/>
                <a:ea typeface="Calibri"/>
                <a:cs typeface="Arial"/>
              </a:rPr>
              <a:t>مخاطر السوق</a:t>
            </a:r>
            <a:endParaRPr lang="fr-FR" sz="1200" dirty="0">
              <a:effectLst/>
              <a:latin typeface="Simplified Arabic"/>
              <a:ea typeface="Calibri"/>
              <a:cs typeface="Arial"/>
            </a:endParaRPr>
          </a:p>
        </p:txBody>
      </p:sp>
      <p:sp>
        <p:nvSpPr>
          <p:cNvPr id="54" name="Rounded Rectangle 53"/>
          <p:cNvSpPr/>
          <p:nvPr/>
        </p:nvSpPr>
        <p:spPr>
          <a:xfrm>
            <a:off x="5501764" y="4916044"/>
            <a:ext cx="1518250" cy="358313"/>
          </a:xfrm>
          <a:prstGeom prst="round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1000"/>
              </a:spcAft>
            </a:pPr>
            <a:r>
              <a:rPr lang="ar-DZ" sz="1200" b="1" dirty="0">
                <a:effectLst/>
                <a:latin typeface="Simplified Arabic"/>
                <a:ea typeface="Calibri"/>
                <a:cs typeface="Simplified Arabic"/>
              </a:rPr>
              <a:t>مخاطر التكنولوجيا</a:t>
            </a:r>
            <a:endParaRPr lang="fr-FR" sz="1200" dirty="0">
              <a:effectLst/>
              <a:latin typeface="Simplified Arabic"/>
              <a:ea typeface="Calibri"/>
              <a:cs typeface="Arial"/>
            </a:endParaRPr>
          </a:p>
        </p:txBody>
      </p:sp>
      <p:sp>
        <p:nvSpPr>
          <p:cNvPr id="55" name="Rounded Rectangle 54"/>
          <p:cNvSpPr/>
          <p:nvPr/>
        </p:nvSpPr>
        <p:spPr>
          <a:xfrm>
            <a:off x="5501761" y="4181112"/>
            <a:ext cx="1542739" cy="568697"/>
          </a:xfrm>
          <a:prstGeom prst="round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1000"/>
              </a:spcAft>
            </a:pPr>
            <a:r>
              <a:rPr lang="ar-DZ" sz="1100" b="1" dirty="0">
                <a:effectLst/>
                <a:latin typeface="Simplified Arabic"/>
                <a:ea typeface="Calibri"/>
                <a:cs typeface="Arial"/>
              </a:rPr>
              <a:t>مخاطر العملية الإئتمانية </a:t>
            </a:r>
            <a:endParaRPr lang="fr-FR" sz="1200" dirty="0">
              <a:effectLst/>
              <a:latin typeface="Simplified Arabic"/>
              <a:ea typeface="Calibri"/>
              <a:cs typeface="Arial"/>
            </a:endParaRPr>
          </a:p>
        </p:txBody>
      </p:sp>
      <p:sp>
        <p:nvSpPr>
          <p:cNvPr id="56" name="Rounded Rectangle 55"/>
          <p:cNvSpPr/>
          <p:nvPr/>
        </p:nvSpPr>
        <p:spPr>
          <a:xfrm>
            <a:off x="5501761" y="3349939"/>
            <a:ext cx="1542739" cy="568697"/>
          </a:xfrm>
          <a:prstGeom prst="round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1000"/>
              </a:spcAft>
            </a:pPr>
            <a:r>
              <a:rPr lang="ar-DZ" sz="1100" b="1">
                <a:effectLst/>
                <a:latin typeface="Simplified Arabic"/>
                <a:ea typeface="Calibri"/>
                <a:cs typeface="Arial"/>
              </a:rPr>
              <a:t>مخاطر النشاط</a:t>
            </a:r>
            <a:endParaRPr lang="fr-FR" sz="1200">
              <a:effectLst/>
              <a:latin typeface="Simplified Arabic"/>
              <a:ea typeface="Calibri"/>
              <a:cs typeface="Arial"/>
            </a:endParaRPr>
          </a:p>
        </p:txBody>
      </p:sp>
      <p:sp>
        <p:nvSpPr>
          <p:cNvPr id="57" name="Rounded Rectangle 56"/>
          <p:cNvSpPr/>
          <p:nvPr/>
        </p:nvSpPr>
        <p:spPr>
          <a:xfrm>
            <a:off x="5501761" y="2545014"/>
            <a:ext cx="1542739" cy="568697"/>
          </a:xfrm>
          <a:prstGeom prst="round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1000"/>
              </a:spcAft>
            </a:pPr>
            <a:r>
              <a:rPr lang="ar-DZ" sz="1100" b="1">
                <a:effectLst/>
                <a:latin typeface="Simplified Arabic"/>
                <a:ea typeface="Calibri"/>
                <a:cs typeface="Arial"/>
              </a:rPr>
              <a:t>مخاطر التحيز المصرفي</a:t>
            </a:r>
            <a:endParaRPr lang="fr-FR" sz="1200">
              <a:effectLst/>
              <a:latin typeface="Simplified Arabic"/>
              <a:ea typeface="Calibri"/>
              <a:cs typeface="Arial"/>
            </a:endParaRPr>
          </a:p>
        </p:txBody>
      </p:sp>
      <p:sp>
        <p:nvSpPr>
          <p:cNvPr id="58" name="Rounded Rectangle 57"/>
          <p:cNvSpPr/>
          <p:nvPr/>
        </p:nvSpPr>
        <p:spPr>
          <a:xfrm>
            <a:off x="5489519" y="1796959"/>
            <a:ext cx="1542739" cy="568697"/>
          </a:xfrm>
          <a:prstGeom prst="round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1000"/>
              </a:spcAft>
            </a:pPr>
            <a:r>
              <a:rPr lang="ar-DZ" sz="1100" b="1">
                <a:effectLst/>
                <a:latin typeface="Simplified Arabic"/>
                <a:ea typeface="Calibri"/>
                <a:cs typeface="Arial"/>
              </a:rPr>
              <a:t>مخاطر العميل </a:t>
            </a:r>
            <a:endParaRPr lang="fr-FR" sz="1200">
              <a:effectLst/>
              <a:latin typeface="Simplified Arabic"/>
              <a:ea typeface="Calibri"/>
              <a:cs typeface="Arial"/>
            </a:endParaRPr>
          </a:p>
        </p:txBody>
      </p:sp>
      <p:sp>
        <p:nvSpPr>
          <p:cNvPr id="59" name="Hexagon 58"/>
          <p:cNvSpPr/>
          <p:nvPr/>
        </p:nvSpPr>
        <p:spPr>
          <a:xfrm>
            <a:off x="3657005" y="3918636"/>
            <a:ext cx="1575389" cy="1181140"/>
          </a:xfrm>
          <a:prstGeom prst="hexagon">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1000"/>
              </a:spcAft>
            </a:pPr>
            <a:r>
              <a:rPr lang="ar-DZ" sz="3600" b="1" dirty="0">
                <a:effectLst/>
                <a:latin typeface="Simplified Arabic"/>
                <a:ea typeface="Calibri"/>
                <a:cs typeface="Arial"/>
              </a:rPr>
              <a:t>البنك</a:t>
            </a:r>
            <a:endParaRPr lang="fr-FR" sz="1200" dirty="0">
              <a:effectLst/>
              <a:latin typeface="Simplified Arabic"/>
              <a:ea typeface="Calibri"/>
              <a:cs typeface="Arial"/>
            </a:endParaRPr>
          </a:p>
        </p:txBody>
      </p:sp>
      <p:cxnSp>
        <p:nvCxnSpPr>
          <p:cNvPr id="60" name="Straight Arrow Connector 59"/>
          <p:cNvCxnSpPr/>
          <p:nvPr/>
        </p:nvCxnSpPr>
        <p:spPr>
          <a:xfrm>
            <a:off x="3248874" y="3192454"/>
            <a:ext cx="628523" cy="857420"/>
          </a:xfrm>
          <a:prstGeom prst="straightConnector1">
            <a:avLst/>
          </a:prstGeom>
          <a:noFill/>
          <a:ln w="38100" cap="flat" cmpd="sng" algn="ctr">
            <a:solidFill>
              <a:sysClr val="windowText" lastClr="000000"/>
            </a:solidFill>
            <a:prstDash val="solid"/>
            <a:tailEnd type="arrow"/>
          </a:ln>
          <a:effectLst>
            <a:outerShdw blurRad="40000" dist="23000" dir="5400000" rotWithShape="0">
              <a:srgbClr val="000000">
                <a:alpha val="35000"/>
              </a:srgbClr>
            </a:outerShdw>
          </a:effectLst>
        </p:spPr>
      </p:cxnSp>
      <p:cxnSp>
        <p:nvCxnSpPr>
          <p:cNvPr id="61" name="Straight Arrow Connector 60"/>
          <p:cNvCxnSpPr/>
          <p:nvPr/>
        </p:nvCxnSpPr>
        <p:spPr>
          <a:xfrm>
            <a:off x="3248874" y="4049874"/>
            <a:ext cx="489758" cy="262476"/>
          </a:xfrm>
          <a:prstGeom prst="straightConnector1">
            <a:avLst/>
          </a:prstGeom>
          <a:noFill/>
          <a:ln w="38100" cap="flat" cmpd="sng" algn="ctr">
            <a:solidFill>
              <a:sysClr val="windowText" lastClr="000000"/>
            </a:solidFill>
            <a:prstDash val="solid"/>
            <a:tailEnd type="arrow"/>
          </a:ln>
          <a:effectLst>
            <a:outerShdw blurRad="40000" dist="23000" dir="5400000" rotWithShape="0">
              <a:srgbClr val="000000">
                <a:alpha val="35000"/>
              </a:srgbClr>
            </a:outerShdw>
          </a:effectLst>
        </p:spPr>
      </p:cxnSp>
      <p:cxnSp>
        <p:nvCxnSpPr>
          <p:cNvPr id="62" name="Straight Arrow Connector 61"/>
          <p:cNvCxnSpPr/>
          <p:nvPr/>
        </p:nvCxnSpPr>
        <p:spPr>
          <a:xfrm flipV="1">
            <a:off x="3248874" y="4749809"/>
            <a:ext cx="489758" cy="166236"/>
          </a:xfrm>
          <a:prstGeom prst="straightConnector1">
            <a:avLst/>
          </a:prstGeom>
          <a:noFill/>
          <a:ln w="38100" cap="flat" cmpd="sng" algn="ctr">
            <a:solidFill>
              <a:sysClr val="windowText" lastClr="000000"/>
            </a:solidFill>
            <a:prstDash val="solid"/>
            <a:tailEnd type="arrow"/>
          </a:ln>
          <a:effectLst>
            <a:outerShdw blurRad="40000" dist="23000" dir="5400000" rotWithShape="0">
              <a:srgbClr val="000000">
                <a:alpha val="35000"/>
              </a:srgbClr>
            </a:outerShdw>
          </a:effectLst>
        </p:spPr>
      </p:cxnSp>
      <p:cxnSp>
        <p:nvCxnSpPr>
          <p:cNvPr id="63" name="Straight Arrow Connector 62"/>
          <p:cNvCxnSpPr/>
          <p:nvPr/>
        </p:nvCxnSpPr>
        <p:spPr>
          <a:xfrm flipV="1">
            <a:off x="3248874" y="4959789"/>
            <a:ext cx="579547" cy="787427"/>
          </a:xfrm>
          <a:prstGeom prst="straightConnector1">
            <a:avLst/>
          </a:prstGeom>
          <a:noFill/>
          <a:ln w="38100" cap="flat" cmpd="sng" algn="ctr">
            <a:solidFill>
              <a:sysClr val="windowText" lastClr="000000"/>
            </a:solidFill>
            <a:prstDash val="solid"/>
            <a:tailEnd type="arrow"/>
          </a:ln>
          <a:effectLst>
            <a:outerShdw blurRad="40000" dist="23000" dir="5400000" rotWithShape="0">
              <a:srgbClr val="000000">
                <a:alpha val="35000"/>
              </a:srgbClr>
            </a:outerShdw>
          </a:effectLst>
        </p:spPr>
      </p:cxnSp>
      <p:cxnSp>
        <p:nvCxnSpPr>
          <p:cNvPr id="64" name="Straight Arrow Connector 63"/>
          <p:cNvCxnSpPr/>
          <p:nvPr/>
        </p:nvCxnSpPr>
        <p:spPr>
          <a:xfrm flipH="1">
            <a:off x="4995678" y="2081308"/>
            <a:ext cx="481052" cy="1854827"/>
          </a:xfrm>
          <a:prstGeom prst="straightConnector1">
            <a:avLst/>
          </a:prstGeom>
          <a:noFill/>
          <a:ln w="38100" cap="flat" cmpd="sng" algn="ctr">
            <a:solidFill>
              <a:sysClr val="windowText" lastClr="000000"/>
            </a:solidFill>
            <a:prstDash val="solid"/>
            <a:tailEnd type="arrow"/>
          </a:ln>
          <a:effectLst>
            <a:outerShdw blurRad="40000" dist="23000" dir="5400000" rotWithShape="0">
              <a:srgbClr val="000000">
                <a:alpha val="35000"/>
              </a:srgbClr>
            </a:outerShdw>
          </a:effectLst>
        </p:spPr>
      </p:cxnSp>
      <p:cxnSp>
        <p:nvCxnSpPr>
          <p:cNvPr id="65" name="Straight Arrow Connector 64"/>
          <p:cNvCxnSpPr/>
          <p:nvPr/>
        </p:nvCxnSpPr>
        <p:spPr>
          <a:xfrm flipH="1">
            <a:off x="5093630" y="2807490"/>
            <a:ext cx="408133" cy="1373622"/>
          </a:xfrm>
          <a:prstGeom prst="straightConnector1">
            <a:avLst/>
          </a:prstGeom>
          <a:noFill/>
          <a:ln w="38100" cap="flat" cmpd="sng" algn="ctr">
            <a:solidFill>
              <a:sysClr val="windowText" lastClr="000000"/>
            </a:solidFill>
            <a:prstDash val="solid"/>
            <a:tailEnd type="arrow"/>
          </a:ln>
          <a:effectLst>
            <a:outerShdw blurRad="40000" dist="23000" dir="5400000" rotWithShape="0">
              <a:srgbClr val="000000">
                <a:alpha val="35000"/>
              </a:srgbClr>
            </a:outerShdw>
          </a:effectLst>
        </p:spPr>
      </p:cxnSp>
      <p:cxnSp>
        <p:nvCxnSpPr>
          <p:cNvPr id="66" name="Straight Arrow Connector 65"/>
          <p:cNvCxnSpPr/>
          <p:nvPr/>
        </p:nvCxnSpPr>
        <p:spPr>
          <a:xfrm flipH="1">
            <a:off x="5232394" y="4478584"/>
            <a:ext cx="268823" cy="0"/>
          </a:xfrm>
          <a:prstGeom prst="straightConnector1">
            <a:avLst/>
          </a:prstGeom>
          <a:noFill/>
          <a:ln w="38100" cap="flat" cmpd="sng" algn="ctr">
            <a:solidFill>
              <a:sysClr val="windowText" lastClr="000000"/>
            </a:solidFill>
            <a:prstDash val="solid"/>
            <a:tailEnd type="arrow"/>
          </a:ln>
          <a:effectLst>
            <a:outerShdw blurRad="40000" dist="23000" dir="5400000" rotWithShape="0">
              <a:srgbClr val="000000">
                <a:alpha val="35000"/>
              </a:srgbClr>
            </a:outerShdw>
          </a:effectLst>
        </p:spPr>
      </p:cxnSp>
      <p:cxnSp>
        <p:nvCxnSpPr>
          <p:cNvPr id="67" name="Straight Arrow Connector 66"/>
          <p:cNvCxnSpPr/>
          <p:nvPr/>
        </p:nvCxnSpPr>
        <p:spPr>
          <a:xfrm flipH="1">
            <a:off x="5175256" y="3603666"/>
            <a:ext cx="325961" cy="761179"/>
          </a:xfrm>
          <a:prstGeom prst="straightConnector1">
            <a:avLst/>
          </a:prstGeom>
          <a:noFill/>
          <a:ln w="38100" cap="flat" cmpd="sng" algn="ctr">
            <a:solidFill>
              <a:sysClr val="windowText" lastClr="000000"/>
            </a:solidFill>
            <a:prstDash val="solid"/>
            <a:tailEnd type="arrow"/>
          </a:ln>
          <a:effectLst>
            <a:outerShdw blurRad="40000" dist="23000" dir="5400000" rotWithShape="0">
              <a:srgbClr val="000000">
                <a:alpha val="35000"/>
              </a:srgbClr>
            </a:outerShdw>
          </a:effectLst>
        </p:spPr>
      </p:cxnSp>
      <p:cxnSp>
        <p:nvCxnSpPr>
          <p:cNvPr id="68" name="Straight Arrow Connector 67"/>
          <p:cNvCxnSpPr>
            <a:stCxn id="54" idx="1"/>
          </p:cNvCxnSpPr>
          <p:nvPr/>
        </p:nvCxnSpPr>
        <p:spPr>
          <a:xfrm flipH="1" flipV="1">
            <a:off x="5151942" y="4670221"/>
            <a:ext cx="349822" cy="424980"/>
          </a:xfrm>
          <a:prstGeom prst="straightConnector1">
            <a:avLst/>
          </a:prstGeom>
          <a:noFill/>
          <a:ln w="38100" cap="flat" cmpd="sng" algn="ctr">
            <a:solidFill>
              <a:sysClr val="windowText" lastClr="000000"/>
            </a:solidFill>
            <a:prstDash val="solid"/>
            <a:tailEnd type="arrow"/>
          </a:ln>
          <a:effectLst>
            <a:outerShdw blurRad="40000" dist="23000" dir="5400000" rotWithShape="0">
              <a:srgbClr val="000000">
                <a:alpha val="35000"/>
              </a:srgbClr>
            </a:outerShdw>
          </a:effectLst>
        </p:spPr>
      </p:cxnSp>
      <p:cxnSp>
        <p:nvCxnSpPr>
          <p:cNvPr id="69" name="Straight Arrow Connector 68"/>
          <p:cNvCxnSpPr>
            <a:stCxn id="53" idx="1"/>
          </p:cNvCxnSpPr>
          <p:nvPr/>
        </p:nvCxnSpPr>
        <p:spPr>
          <a:xfrm flipH="1" flipV="1">
            <a:off x="5026760" y="4832926"/>
            <a:ext cx="551881" cy="830367"/>
          </a:xfrm>
          <a:prstGeom prst="straightConnector1">
            <a:avLst/>
          </a:prstGeom>
          <a:noFill/>
          <a:ln w="38100" cap="flat" cmpd="sng" algn="ctr">
            <a:solidFill>
              <a:sysClr val="windowText" lastClr="000000"/>
            </a:solidFill>
            <a:prstDash val="solid"/>
            <a:tailEnd type="arrow"/>
          </a:ln>
          <a:effectLst>
            <a:outerShdw blurRad="40000" dist="23000" dir="5400000" rotWithShape="0">
              <a:srgbClr val="000000">
                <a:alpha val="35000"/>
              </a:srgbClr>
            </a:outerShdw>
          </a:effectLst>
        </p:spPr>
      </p:cxnSp>
      <p:cxnSp>
        <p:nvCxnSpPr>
          <p:cNvPr id="70" name="Straight Arrow Connector 69"/>
          <p:cNvCxnSpPr>
            <a:stCxn id="52" idx="1"/>
          </p:cNvCxnSpPr>
          <p:nvPr/>
        </p:nvCxnSpPr>
        <p:spPr>
          <a:xfrm flipH="1" flipV="1">
            <a:off x="4897184" y="5027286"/>
            <a:ext cx="681458" cy="1317407"/>
          </a:xfrm>
          <a:prstGeom prst="straightConnector1">
            <a:avLst/>
          </a:prstGeom>
          <a:noFill/>
          <a:ln w="38100" cap="flat" cmpd="sng" algn="ctr">
            <a:solidFill>
              <a:sysClr val="windowText" lastClr="000000"/>
            </a:solidFill>
            <a:prstDash val="solid"/>
            <a:tailEnd type="arrow"/>
          </a:ln>
          <a:effectLst>
            <a:outerShdw blurRad="40000" dist="23000" dir="5400000" rotWithShape="0">
              <a:srgbClr val="000000">
                <a:alpha val="35000"/>
              </a:srgbClr>
            </a:outerShdw>
          </a:effectLst>
        </p:spPr>
      </p:cxnSp>
      <p:cxnSp>
        <p:nvCxnSpPr>
          <p:cNvPr id="71" name="Straight Arrow Connector 70"/>
          <p:cNvCxnSpPr/>
          <p:nvPr/>
        </p:nvCxnSpPr>
        <p:spPr>
          <a:xfrm>
            <a:off x="4499992" y="1495112"/>
            <a:ext cx="0" cy="2423524"/>
          </a:xfrm>
          <a:prstGeom prst="straightConnector1">
            <a:avLst/>
          </a:prstGeom>
          <a:noFill/>
          <a:ln w="38100" cap="flat" cmpd="sng" algn="ctr">
            <a:solidFill>
              <a:sysClr val="windowText" lastClr="000000"/>
            </a:solidFill>
            <a:prstDash val="solid"/>
            <a:tailEnd type="arrow"/>
          </a:ln>
          <a:effectLst>
            <a:outerShdw blurRad="40000" dist="23000" dir="5400000" rotWithShape="0">
              <a:srgbClr val="000000">
                <a:alpha val="35000"/>
              </a:srgbClr>
            </a:outerShdw>
          </a:effectLst>
        </p:spPr>
      </p:cxnSp>
      <p:sp>
        <p:nvSpPr>
          <p:cNvPr id="78" name="ZoneTexte 30"/>
          <p:cNvSpPr txBox="1"/>
          <p:nvPr/>
        </p:nvSpPr>
        <p:spPr>
          <a:xfrm>
            <a:off x="2501368" y="214289"/>
            <a:ext cx="6000792" cy="584775"/>
          </a:xfrm>
          <a:prstGeom prst="rect">
            <a:avLst/>
          </a:prstGeom>
          <a:noFill/>
        </p:spPr>
        <p:txBody>
          <a:bodyPr wrap="square">
            <a:spAutoFit/>
          </a:bodyPr>
          <a:lstStyle/>
          <a:p>
            <a:pPr marL="0" lvl="1" algn="r" rtl="1"/>
            <a:r>
              <a:rPr lang="ar-DZ" sz="3200" dirty="0" smtClean="0">
                <a:solidFill>
                  <a:schemeClr val="bg1"/>
                </a:solidFill>
                <a:effectLst>
                  <a:reflection blurRad="6350" stA="55000" endA="300" endPos="45500" dir="5400000" sy="-100000" algn="bl" rotWithShape="0"/>
                </a:effectLst>
                <a:latin typeface="Times New Roman" pitchFamily="18" charset="0"/>
                <a:cs typeface="Times New Roman" pitchFamily="18" charset="0"/>
              </a:rPr>
              <a:t>القــروض</a:t>
            </a:r>
            <a:endParaRPr lang="fr-FR" sz="3200" dirty="0" smtClean="0">
              <a:solidFill>
                <a:schemeClr val="bg1"/>
              </a:solidFill>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p:cTn id="7" dur="1000" fill="hold"/>
                                        <p:tgtEl>
                                          <p:spTgt spid="59"/>
                                        </p:tgtEl>
                                        <p:attrNameLst>
                                          <p:attrName>ppt_w</p:attrName>
                                        </p:attrNameLst>
                                      </p:cBhvr>
                                      <p:tavLst>
                                        <p:tav tm="0">
                                          <p:val>
                                            <p:fltVal val="0"/>
                                          </p:val>
                                        </p:tav>
                                        <p:tav tm="100000">
                                          <p:val>
                                            <p:strVal val="#ppt_w"/>
                                          </p:val>
                                        </p:tav>
                                      </p:tavLst>
                                    </p:anim>
                                    <p:anim calcmode="lin" valueType="num">
                                      <p:cBhvr>
                                        <p:cTn id="8" dur="1000" fill="hold"/>
                                        <p:tgtEl>
                                          <p:spTgt spid="59"/>
                                        </p:tgtEl>
                                        <p:attrNameLst>
                                          <p:attrName>ppt_h</p:attrName>
                                        </p:attrNameLst>
                                      </p:cBhvr>
                                      <p:tavLst>
                                        <p:tav tm="0">
                                          <p:val>
                                            <p:fltVal val="0"/>
                                          </p:val>
                                        </p:tav>
                                        <p:tav tm="100000">
                                          <p:val>
                                            <p:strVal val="#ppt_h"/>
                                          </p:val>
                                        </p:tav>
                                      </p:tavLst>
                                    </p:anim>
                                    <p:animEffect transition="in" filter="fade">
                                      <p:cBhvr>
                                        <p:cTn id="9" dur="1000"/>
                                        <p:tgtEl>
                                          <p:spTgt spid="59"/>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47"/>
                                        </p:tgtEl>
                                        <p:attrNameLst>
                                          <p:attrName>style.visibility</p:attrName>
                                        </p:attrNameLst>
                                      </p:cBhvr>
                                      <p:to>
                                        <p:strVal val="visible"/>
                                      </p:to>
                                    </p:set>
                                    <p:anim calcmode="lin" valueType="num">
                                      <p:cBhvr>
                                        <p:cTn id="13" dur="1000" fill="hold"/>
                                        <p:tgtEl>
                                          <p:spTgt spid="47"/>
                                        </p:tgtEl>
                                        <p:attrNameLst>
                                          <p:attrName>ppt_w</p:attrName>
                                        </p:attrNameLst>
                                      </p:cBhvr>
                                      <p:tavLst>
                                        <p:tav tm="0">
                                          <p:val>
                                            <p:fltVal val="0"/>
                                          </p:val>
                                        </p:tav>
                                        <p:tav tm="100000">
                                          <p:val>
                                            <p:strVal val="#ppt_w"/>
                                          </p:val>
                                        </p:tav>
                                      </p:tavLst>
                                    </p:anim>
                                    <p:anim calcmode="lin" valueType="num">
                                      <p:cBhvr>
                                        <p:cTn id="14" dur="1000" fill="hold"/>
                                        <p:tgtEl>
                                          <p:spTgt spid="47"/>
                                        </p:tgtEl>
                                        <p:attrNameLst>
                                          <p:attrName>ppt_h</p:attrName>
                                        </p:attrNameLst>
                                      </p:cBhvr>
                                      <p:tavLst>
                                        <p:tav tm="0">
                                          <p:val>
                                            <p:fltVal val="0"/>
                                          </p:val>
                                        </p:tav>
                                        <p:tav tm="100000">
                                          <p:val>
                                            <p:strVal val="#ppt_h"/>
                                          </p:val>
                                        </p:tav>
                                      </p:tavLst>
                                    </p:anim>
                                    <p:animEffect transition="in" filter="fade">
                                      <p:cBhvr>
                                        <p:cTn id="15" dur="1000"/>
                                        <p:tgtEl>
                                          <p:spTgt spid="47"/>
                                        </p:tgtEl>
                                      </p:cBhvr>
                                    </p:animEffect>
                                  </p:childTnLst>
                                </p:cTn>
                              </p:par>
                            </p:childTnLst>
                          </p:cTn>
                        </p:par>
                        <p:par>
                          <p:cTn id="16" fill="hold">
                            <p:stCondLst>
                              <p:cond delay="2000"/>
                            </p:stCondLst>
                            <p:childTnLst>
                              <p:par>
                                <p:cTn id="17" presetID="53" presetClass="entr" presetSubtype="16" fill="hold" grpId="0" nodeType="afterEffect">
                                  <p:stCondLst>
                                    <p:cond delay="0"/>
                                  </p:stCondLst>
                                  <p:childTnLst>
                                    <p:set>
                                      <p:cBhvr>
                                        <p:cTn id="18" dur="1" fill="hold">
                                          <p:stCondLst>
                                            <p:cond delay="0"/>
                                          </p:stCondLst>
                                        </p:cTn>
                                        <p:tgtEl>
                                          <p:spTgt spid="58"/>
                                        </p:tgtEl>
                                        <p:attrNameLst>
                                          <p:attrName>style.visibility</p:attrName>
                                        </p:attrNameLst>
                                      </p:cBhvr>
                                      <p:to>
                                        <p:strVal val="visible"/>
                                      </p:to>
                                    </p:set>
                                    <p:anim calcmode="lin" valueType="num">
                                      <p:cBhvr>
                                        <p:cTn id="19" dur="1000" fill="hold"/>
                                        <p:tgtEl>
                                          <p:spTgt spid="58"/>
                                        </p:tgtEl>
                                        <p:attrNameLst>
                                          <p:attrName>ppt_w</p:attrName>
                                        </p:attrNameLst>
                                      </p:cBhvr>
                                      <p:tavLst>
                                        <p:tav tm="0">
                                          <p:val>
                                            <p:fltVal val="0"/>
                                          </p:val>
                                        </p:tav>
                                        <p:tav tm="100000">
                                          <p:val>
                                            <p:strVal val="#ppt_w"/>
                                          </p:val>
                                        </p:tav>
                                      </p:tavLst>
                                    </p:anim>
                                    <p:anim calcmode="lin" valueType="num">
                                      <p:cBhvr>
                                        <p:cTn id="20" dur="1000" fill="hold"/>
                                        <p:tgtEl>
                                          <p:spTgt spid="58"/>
                                        </p:tgtEl>
                                        <p:attrNameLst>
                                          <p:attrName>ppt_h</p:attrName>
                                        </p:attrNameLst>
                                      </p:cBhvr>
                                      <p:tavLst>
                                        <p:tav tm="0">
                                          <p:val>
                                            <p:fltVal val="0"/>
                                          </p:val>
                                        </p:tav>
                                        <p:tav tm="100000">
                                          <p:val>
                                            <p:strVal val="#ppt_h"/>
                                          </p:val>
                                        </p:tav>
                                      </p:tavLst>
                                    </p:anim>
                                    <p:animEffect transition="in" filter="fade">
                                      <p:cBhvr>
                                        <p:cTn id="21" dur="1000"/>
                                        <p:tgtEl>
                                          <p:spTgt spid="58"/>
                                        </p:tgtEl>
                                      </p:cBhvr>
                                    </p:animEffect>
                                  </p:childTnLst>
                                </p:cTn>
                              </p:par>
                            </p:childTnLst>
                          </p:cTn>
                        </p:par>
                        <p:par>
                          <p:cTn id="22" fill="hold">
                            <p:stCondLst>
                              <p:cond delay="3000"/>
                            </p:stCondLst>
                            <p:childTnLst>
                              <p:par>
                                <p:cTn id="23" presetID="22" presetClass="entr" presetSubtype="1" fill="hold" nodeType="afterEffect">
                                  <p:stCondLst>
                                    <p:cond delay="0"/>
                                  </p:stCondLst>
                                  <p:childTnLst>
                                    <p:set>
                                      <p:cBhvr>
                                        <p:cTn id="24" dur="1" fill="hold">
                                          <p:stCondLst>
                                            <p:cond delay="0"/>
                                          </p:stCondLst>
                                        </p:cTn>
                                        <p:tgtEl>
                                          <p:spTgt spid="64"/>
                                        </p:tgtEl>
                                        <p:attrNameLst>
                                          <p:attrName>style.visibility</p:attrName>
                                        </p:attrNameLst>
                                      </p:cBhvr>
                                      <p:to>
                                        <p:strVal val="visible"/>
                                      </p:to>
                                    </p:set>
                                    <p:animEffect transition="in" filter="wipe(up)">
                                      <p:cBhvr>
                                        <p:cTn id="25" dur="500"/>
                                        <p:tgtEl>
                                          <p:spTgt spid="64"/>
                                        </p:tgtEl>
                                      </p:cBhvr>
                                    </p:animEffect>
                                  </p:childTnLst>
                                </p:cTn>
                              </p:par>
                            </p:childTnLst>
                          </p:cTn>
                        </p:par>
                        <p:par>
                          <p:cTn id="26" fill="hold">
                            <p:stCondLst>
                              <p:cond delay="3500"/>
                            </p:stCondLst>
                            <p:childTnLst>
                              <p:par>
                                <p:cTn id="27" presetID="53" presetClass="entr" presetSubtype="16" fill="hold" grpId="0" nodeType="afterEffect">
                                  <p:stCondLst>
                                    <p:cond delay="0"/>
                                  </p:stCondLst>
                                  <p:childTnLst>
                                    <p:set>
                                      <p:cBhvr>
                                        <p:cTn id="28" dur="1" fill="hold">
                                          <p:stCondLst>
                                            <p:cond delay="0"/>
                                          </p:stCondLst>
                                        </p:cTn>
                                        <p:tgtEl>
                                          <p:spTgt spid="57"/>
                                        </p:tgtEl>
                                        <p:attrNameLst>
                                          <p:attrName>style.visibility</p:attrName>
                                        </p:attrNameLst>
                                      </p:cBhvr>
                                      <p:to>
                                        <p:strVal val="visible"/>
                                      </p:to>
                                    </p:set>
                                    <p:anim calcmode="lin" valueType="num">
                                      <p:cBhvr>
                                        <p:cTn id="29" dur="1000" fill="hold"/>
                                        <p:tgtEl>
                                          <p:spTgt spid="57"/>
                                        </p:tgtEl>
                                        <p:attrNameLst>
                                          <p:attrName>ppt_w</p:attrName>
                                        </p:attrNameLst>
                                      </p:cBhvr>
                                      <p:tavLst>
                                        <p:tav tm="0">
                                          <p:val>
                                            <p:fltVal val="0"/>
                                          </p:val>
                                        </p:tav>
                                        <p:tav tm="100000">
                                          <p:val>
                                            <p:strVal val="#ppt_w"/>
                                          </p:val>
                                        </p:tav>
                                      </p:tavLst>
                                    </p:anim>
                                    <p:anim calcmode="lin" valueType="num">
                                      <p:cBhvr>
                                        <p:cTn id="30" dur="1000" fill="hold"/>
                                        <p:tgtEl>
                                          <p:spTgt spid="57"/>
                                        </p:tgtEl>
                                        <p:attrNameLst>
                                          <p:attrName>ppt_h</p:attrName>
                                        </p:attrNameLst>
                                      </p:cBhvr>
                                      <p:tavLst>
                                        <p:tav tm="0">
                                          <p:val>
                                            <p:fltVal val="0"/>
                                          </p:val>
                                        </p:tav>
                                        <p:tav tm="100000">
                                          <p:val>
                                            <p:strVal val="#ppt_h"/>
                                          </p:val>
                                        </p:tav>
                                      </p:tavLst>
                                    </p:anim>
                                    <p:animEffect transition="in" filter="fade">
                                      <p:cBhvr>
                                        <p:cTn id="31" dur="1000"/>
                                        <p:tgtEl>
                                          <p:spTgt spid="57"/>
                                        </p:tgtEl>
                                      </p:cBhvr>
                                    </p:animEffect>
                                  </p:childTnLst>
                                </p:cTn>
                              </p:par>
                            </p:childTnLst>
                          </p:cTn>
                        </p:par>
                        <p:par>
                          <p:cTn id="32" fill="hold">
                            <p:stCondLst>
                              <p:cond delay="4500"/>
                            </p:stCondLst>
                            <p:childTnLst>
                              <p:par>
                                <p:cTn id="33" presetID="22" presetClass="entr" presetSubtype="1" fill="hold" nodeType="afterEffect">
                                  <p:stCondLst>
                                    <p:cond delay="0"/>
                                  </p:stCondLst>
                                  <p:childTnLst>
                                    <p:set>
                                      <p:cBhvr>
                                        <p:cTn id="34" dur="1" fill="hold">
                                          <p:stCondLst>
                                            <p:cond delay="0"/>
                                          </p:stCondLst>
                                        </p:cTn>
                                        <p:tgtEl>
                                          <p:spTgt spid="65"/>
                                        </p:tgtEl>
                                        <p:attrNameLst>
                                          <p:attrName>style.visibility</p:attrName>
                                        </p:attrNameLst>
                                      </p:cBhvr>
                                      <p:to>
                                        <p:strVal val="visible"/>
                                      </p:to>
                                    </p:set>
                                    <p:animEffect transition="in" filter="wipe(up)">
                                      <p:cBhvr>
                                        <p:cTn id="35" dur="500"/>
                                        <p:tgtEl>
                                          <p:spTgt spid="65"/>
                                        </p:tgtEl>
                                      </p:cBhvr>
                                    </p:animEffect>
                                  </p:childTnLst>
                                </p:cTn>
                              </p:par>
                            </p:childTnLst>
                          </p:cTn>
                        </p:par>
                        <p:par>
                          <p:cTn id="36" fill="hold">
                            <p:stCondLst>
                              <p:cond delay="5000"/>
                            </p:stCondLst>
                            <p:childTnLst>
                              <p:par>
                                <p:cTn id="37" presetID="53" presetClass="entr" presetSubtype="16" fill="hold" grpId="0" nodeType="afterEffect">
                                  <p:stCondLst>
                                    <p:cond delay="0"/>
                                  </p:stCondLst>
                                  <p:childTnLst>
                                    <p:set>
                                      <p:cBhvr>
                                        <p:cTn id="38" dur="1" fill="hold">
                                          <p:stCondLst>
                                            <p:cond delay="0"/>
                                          </p:stCondLst>
                                        </p:cTn>
                                        <p:tgtEl>
                                          <p:spTgt spid="56"/>
                                        </p:tgtEl>
                                        <p:attrNameLst>
                                          <p:attrName>style.visibility</p:attrName>
                                        </p:attrNameLst>
                                      </p:cBhvr>
                                      <p:to>
                                        <p:strVal val="visible"/>
                                      </p:to>
                                    </p:set>
                                    <p:anim calcmode="lin" valueType="num">
                                      <p:cBhvr>
                                        <p:cTn id="39" dur="1000" fill="hold"/>
                                        <p:tgtEl>
                                          <p:spTgt spid="56"/>
                                        </p:tgtEl>
                                        <p:attrNameLst>
                                          <p:attrName>ppt_w</p:attrName>
                                        </p:attrNameLst>
                                      </p:cBhvr>
                                      <p:tavLst>
                                        <p:tav tm="0">
                                          <p:val>
                                            <p:fltVal val="0"/>
                                          </p:val>
                                        </p:tav>
                                        <p:tav tm="100000">
                                          <p:val>
                                            <p:strVal val="#ppt_w"/>
                                          </p:val>
                                        </p:tav>
                                      </p:tavLst>
                                    </p:anim>
                                    <p:anim calcmode="lin" valueType="num">
                                      <p:cBhvr>
                                        <p:cTn id="40" dur="1000" fill="hold"/>
                                        <p:tgtEl>
                                          <p:spTgt spid="56"/>
                                        </p:tgtEl>
                                        <p:attrNameLst>
                                          <p:attrName>ppt_h</p:attrName>
                                        </p:attrNameLst>
                                      </p:cBhvr>
                                      <p:tavLst>
                                        <p:tav tm="0">
                                          <p:val>
                                            <p:fltVal val="0"/>
                                          </p:val>
                                        </p:tav>
                                        <p:tav tm="100000">
                                          <p:val>
                                            <p:strVal val="#ppt_h"/>
                                          </p:val>
                                        </p:tav>
                                      </p:tavLst>
                                    </p:anim>
                                    <p:animEffect transition="in" filter="fade">
                                      <p:cBhvr>
                                        <p:cTn id="41" dur="1000"/>
                                        <p:tgtEl>
                                          <p:spTgt spid="56"/>
                                        </p:tgtEl>
                                      </p:cBhvr>
                                    </p:animEffect>
                                  </p:childTnLst>
                                </p:cTn>
                              </p:par>
                            </p:childTnLst>
                          </p:cTn>
                        </p:par>
                        <p:par>
                          <p:cTn id="42" fill="hold">
                            <p:stCondLst>
                              <p:cond delay="6000"/>
                            </p:stCondLst>
                            <p:childTnLst>
                              <p:par>
                                <p:cTn id="43" presetID="22" presetClass="entr" presetSubtype="1" fill="hold" nodeType="afterEffect">
                                  <p:stCondLst>
                                    <p:cond delay="0"/>
                                  </p:stCondLst>
                                  <p:childTnLst>
                                    <p:set>
                                      <p:cBhvr>
                                        <p:cTn id="44" dur="1" fill="hold">
                                          <p:stCondLst>
                                            <p:cond delay="0"/>
                                          </p:stCondLst>
                                        </p:cTn>
                                        <p:tgtEl>
                                          <p:spTgt spid="67"/>
                                        </p:tgtEl>
                                        <p:attrNameLst>
                                          <p:attrName>style.visibility</p:attrName>
                                        </p:attrNameLst>
                                      </p:cBhvr>
                                      <p:to>
                                        <p:strVal val="visible"/>
                                      </p:to>
                                    </p:set>
                                    <p:animEffect transition="in" filter="wipe(up)">
                                      <p:cBhvr>
                                        <p:cTn id="45" dur="500"/>
                                        <p:tgtEl>
                                          <p:spTgt spid="67"/>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55"/>
                                        </p:tgtEl>
                                        <p:attrNameLst>
                                          <p:attrName>style.visibility</p:attrName>
                                        </p:attrNameLst>
                                      </p:cBhvr>
                                      <p:to>
                                        <p:strVal val="visible"/>
                                      </p:to>
                                    </p:set>
                                    <p:anim calcmode="lin" valueType="num">
                                      <p:cBhvr>
                                        <p:cTn id="49" dur="1000" fill="hold"/>
                                        <p:tgtEl>
                                          <p:spTgt spid="55"/>
                                        </p:tgtEl>
                                        <p:attrNameLst>
                                          <p:attrName>ppt_w</p:attrName>
                                        </p:attrNameLst>
                                      </p:cBhvr>
                                      <p:tavLst>
                                        <p:tav tm="0">
                                          <p:val>
                                            <p:fltVal val="0"/>
                                          </p:val>
                                        </p:tav>
                                        <p:tav tm="100000">
                                          <p:val>
                                            <p:strVal val="#ppt_w"/>
                                          </p:val>
                                        </p:tav>
                                      </p:tavLst>
                                    </p:anim>
                                    <p:anim calcmode="lin" valueType="num">
                                      <p:cBhvr>
                                        <p:cTn id="50" dur="1000" fill="hold"/>
                                        <p:tgtEl>
                                          <p:spTgt spid="55"/>
                                        </p:tgtEl>
                                        <p:attrNameLst>
                                          <p:attrName>ppt_h</p:attrName>
                                        </p:attrNameLst>
                                      </p:cBhvr>
                                      <p:tavLst>
                                        <p:tav tm="0">
                                          <p:val>
                                            <p:fltVal val="0"/>
                                          </p:val>
                                        </p:tav>
                                        <p:tav tm="100000">
                                          <p:val>
                                            <p:strVal val="#ppt_h"/>
                                          </p:val>
                                        </p:tav>
                                      </p:tavLst>
                                    </p:anim>
                                    <p:animEffect transition="in" filter="fade">
                                      <p:cBhvr>
                                        <p:cTn id="51" dur="1000"/>
                                        <p:tgtEl>
                                          <p:spTgt spid="55"/>
                                        </p:tgtEl>
                                      </p:cBhvr>
                                    </p:animEffect>
                                  </p:childTnLst>
                                </p:cTn>
                              </p:par>
                            </p:childTnLst>
                          </p:cTn>
                        </p:par>
                        <p:par>
                          <p:cTn id="52" fill="hold">
                            <p:stCondLst>
                              <p:cond delay="7500"/>
                            </p:stCondLst>
                            <p:childTnLst>
                              <p:par>
                                <p:cTn id="53" presetID="22" presetClass="entr" presetSubtype="2" fill="hold" nodeType="afterEffect">
                                  <p:stCondLst>
                                    <p:cond delay="0"/>
                                  </p:stCondLst>
                                  <p:childTnLst>
                                    <p:set>
                                      <p:cBhvr>
                                        <p:cTn id="54" dur="1" fill="hold">
                                          <p:stCondLst>
                                            <p:cond delay="0"/>
                                          </p:stCondLst>
                                        </p:cTn>
                                        <p:tgtEl>
                                          <p:spTgt spid="66"/>
                                        </p:tgtEl>
                                        <p:attrNameLst>
                                          <p:attrName>style.visibility</p:attrName>
                                        </p:attrNameLst>
                                      </p:cBhvr>
                                      <p:to>
                                        <p:strVal val="visible"/>
                                      </p:to>
                                    </p:set>
                                    <p:animEffect transition="in" filter="wipe(right)">
                                      <p:cBhvr>
                                        <p:cTn id="55" dur="500"/>
                                        <p:tgtEl>
                                          <p:spTgt spid="66"/>
                                        </p:tgtEl>
                                      </p:cBhvr>
                                    </p:animEffect>
                                  </p:childTnLst>
                                </p:cTn>
                              </p:par>
                            </p:childTnLst>
                          </p:cTn>
                        </p:par>
                        <p:par>
                          <p:cTn id="56" fill="hold">
                            <p:stCondLst>
                              <p:cond delay="8000"/>
                            </p:stCondLst>
                            <p:childTnLst>
                              <p:par>
                                <p:cTn id="57" presetID="53" presetClass="entr" presetSubtype="16" fill="hold" grpId="0" nodeType="afterEffect">
                                  <p:stCondLst>
                                    <p:cond delay="0"/>
                                  </p:stCondLst>
                                  <p:childTnLst>
                                    <p:set>
                                      <p:cBhvr>
                                        <p:cTn id="58" dur="1" fill="hold">
                                          <p:stCondLst>
                                            <p:cond delay="0"/>
                                          </p:stCondLst>
                                        </p:cTn>
                                        <p:tgtEl>
                                          <p:spTgt spid="54"/>
                                        </p:tgtEl>
                                        <p:attrNameLst>
                                          <p:attrName>style.visibility</p:attrName>
                                        </p:attrNameLst>
                                      </p:cBhvr>
                                      <p:to>
                                        <p:strVal val="visible"/>
                                      </p:to>
                                    </p:set>
                                    <p:anim calcmode="lin" valueType="num">
                                      <p:cBhvr>
                                        <p:cTn id="59" dur="1000" fill="hold"/>
                                        <p:tgtEl>
                                          <p:spTgt spid="54"/>
                                        </p:tgtEl>
                                        <p:attrNameLst>
                                          <p:attrName>ppt_w</p:attrName>
                                        </p:attrNameLst>
                                      </p:cBhvr>
                                      <p:tavLst>
                                        <p:tav tm="0">
                                          <p:val>
                                            <p:fltVal val="0"/>
                                          </p:val>
                                        </p:tav>
                                        <p:tav tm="100000">
                                          <p:val>
                                            <p:strVal val="#ppt_w"/>
                                          </p:val>
                                        </p:tav>
                                      </p:tavLst>
                                    </p:anim>
                                    <p:anim calcmode="lin" valueType="num">
                                      <p:cBhvr>
                                        <p:cTn id="60" dur="1000" fill="hold"/>
                                        <p:tgtEl>
                                          <p:spTgt spid="54"/>
                                        </p:tgtEl>
                                        <p:attrNameLst>
                                          <p:attrName>ppt_h</p:attrName>
                                        </p:attrNameLst>
                                      </p:cBhvr>
                                      <p:tavLst>
                                        <p:tav tm="0">
                                          <p:val>
                                            <p:fltVal val="0"/>
                                          </p:val>
                                        </p:tav>
                                        <p:tav tm="100000">
                                          <p:val>
                                            <p:strVal val="#ppt_h"/>
                                          </p:val>
                                        </p:tav>
                                      </p:tavLst>
                                    </p:anim>
                                    <p:animEffect transition="in" filter="fade">
                                      <p:cBhvr>
                                        <p:cTn id="61" dur="1000"/>
                                        <p:tgtEl>
                                          <p:spTgt spid="54"/>
                                        </p:tgtEl>
                                      </p:cBhvr>
                                    </p:animEffect>
                                  </p:childTnLst>
                                </p:cTn>
                              </p:par>
                            </p:childTnLst>
                          </p:cTn>
                        </p:par>
                        <p:par>
                          <p:cTn id="62" fill="hold">
                            <p:stCondLst>
                              <p:cond delay="9000"/>
                            </p:stCondLst>
                            <p:childTnLst>
                              <p:par>
                                <p:cTn id="63" presetID="22" presetClass="entr" presetSubtype="4" fill="hold" nodeType="afterEffect">
                                  <p:stCondLst>
                                    <p:cond delay="0"/>
                                  </p:stCondLst>
                                  <p:childTnLst>
                                    <p:set>
                                      <p:cBhvr>
                                        <p:cTn id="64" dur="1" fill="hold">
                                          <p:stCondLst>
                                            <p:cond delay="0"/>
                                          </p:stCondLst>
                                        </p:cTn>
                                        <p:tgtEl>
                                          <p:spTgt spid="68"/>
                                        </p:tgtEl>
                                        <p:attrNameLst>
                                          <p:attrName>style.visibility</p:attrName>
                                        </p:attrNameLst>
                                      </p:cBhvr>
                                      <p:to>
                                        <p:strVal val="visible"/>
                                      </p:to>
                                    </p:set>
                                    <p:animEffect transition="in" filter="wipe(down)">
                                      <p:cBhvr>
                                        <p:cTn id="65" dur="500"/>
                                        <p:tgtEl>
                                          <p:spTgt spid="68"/>
                                        </p:tgtEl>
                                      </p:cBhvr>
                                    </p:animEffect>
                                  </p:childTnLst>
                                </p:cTn>
                              </p:par>
                            </p:childTnLst>
                          </p:cTn>
                        </p:par>
                        <p:par>
                          <p:cTn id="66" fill="hold">
                            <p:stCondLst>
                              <p:cond delay="9500"/>
                            </p:stCondLst>
                            <p:childTnLst>
                              <p:par>
                                <p:cTn id="67" presetID="53" presetClass="entr" presetSubtype="16" fill="hold" grpId="0" nodeType="afterEffect">
                                  <p:stCondLst>
                                    <p:cond delay="0"/>
                                  </p:stCondLst>
                                  <p:childTnLst>
                                    <p:set>
                                      <p:cBhvr>
                                        <p:cTn id="68" dur="1" fill="hold">
                                          <p:stCondLst>
                                            <p:cond delay="0"/>
                                          </p:stCondLst>
                                        </p:cTn>
                                        <p:tgtEl>
                                          <p:spTgt spid="53"/>
                                        </p:tgtEl>
                                        <p:attrNameLst>
                                          <p:attrName>style.visibility</p:attrName>
                                        </p:attrNameLst>
                                      </p:cBhvr>
                                      <p:to>
                                        <p:strVal val="visible"/>
                                      </p:to>
                                    </p:set>
                                    <p:anim calcmode="lin" valueType="num">
                                      <p:cBhvr>
                                        <p:cTn id="69" dur="1000" fill="hold"/>
                                        <p:tgtEl>
                                          <p:spTgt spid="53"/>
                                        </p:tgtEl>
                                        <p:attrNameLst>
                                          <p:attrName>ppt_w</p:attrName>
                                        </p:attrNameLst>
                                      </p:cBhvr>
                                      <p:tavLst>
                                        <p:tav tm="0">
                                          <p:val>
                                            <p:fltVal val="0"/>
                                          </p:val>
                                        </p:tav>
                                        <p:tav tm="100000">
                                          <p:val>
                                            <p:strVal val="#ppt_w"/>
                                          </p:val>
                                        </p:tav>
                                      </p:tavLst>
                                    </p:anim>
                                    <p:anim calcmode="lin" valueType="num">
                                      <p:cBhvr>
                                        <p:cTn id="70" dur="1000" fill="hold"/>
                                        <p:tgtEl>
                                          <p:spTgt spid="53"/>
                                        </p:tgtEl>
                                        <p:attrNameLst>
                                          <p:attrName>ppt_h</p:attrName>
                                        </p:attrNameLst>
                                      </p:cBhvr>
                                      <p:tavLst>
                                        <p:tav tm="0">
                                          <p:val>
                                            <p:fltVal val="0"/>
                                          </p:val>
                                        </p:tav>
                                        <p:tav tm="100000">
                                          <p:val>
                                            <p:strVal val="#ppt_h"/>
                                          </p:val>
                                        </p:tav>
                                      </p:tavLst>
                                    </p:anim>
                                    <p:animEffect transition="in" filter="fade">
                                      <p:cBhvr>
                                        <p:cTn id="71" dur="1000"/>
                                        <p:tgtEl>
                                          <p:spTgt spid="53"/>
                                        </p:tgtEl>
                                      </p:cBhvr>
                                    </p:animEffect>
                                  </p:childTnLst>
                                </p:cTn>
                              </p:par>
                            </p:childTnLst>
                          </p:cTn>
                        </p:par>
                        <p:par>
                          <p:cTn id="72" fill="hold">
                            <p:stCondLst>
                              <p:cond delay="10500"/>
                            </p:stCondLst>
                            <p:childTnLst>
                              <p:par>
                                <p:cTn id="73" presetID="22" presetClass="entr" presetSubtype="4" fill="hold" nodeType="afterEffect">
                                  <p:stCondLst>
                                    <p:cond delay="0"/>
                                  </p:stCondLst>
                                  <p:childTnLst>
                                    <p:set>
                                      <p:cBhvr>
                                        <p:cTn id="74" dur="1" fill="hold">
                                          <p:stCondLst>
                                            <p:cond delay="0"/>
                                          </p:stCondLst>
                                        </p:cTn>
                                        <p:tgtEl>
                                          <p:spTgt spid="69"/>
                                        </p:tgtEl>
                                        <p:attrNameLst>
                                          <p:attrName>style.visibility</p:attrName>
                                        </p:attrNameLst>
                                      </p:cBhvr>
                                      <p:to>
                                        <p:strVal val="visible"/>
                                      </p:to>
                                    </p:set>
                                    <p:animEffect transition="in" filter="wipe(down)">
                                      <p:cBhvr>
                                        <p:cTn id="75" dur="500"/>
                                        <p:tgtEl>
                                          <p:spTgt spid="69"/>
                                        </p:tgtEl>
                                      </p:cBhvr>
                                    </p:animEffect>
                                  </p:childTnLst>
                                </p:cTn>
                              </p:par>
                            </p:childTnLst>
                          </p:cTn>
                        </p:par>
                        <p:par>
                          <p:cTn id="76" fill="hold">
                            <p:stCondLst>
                              <p:cond delay="11000"/>
                            </p:stCondLst>
                            <p:childTnLst>
                              <p:par>
                                <p:cTn id="77" presetID="53" presetClass="entr" presetSubtype="16" fill="hold" grpId="0" nodeType="afterEffect">
                                  <p:stCondLst>
                                    <p:cond delay="0"/>
                                  </p:stCondLst>
                                  <p:childTnLst>
                                    <p:set>
                                      <p:cBhvr>
                                        <p:cTn id="78" dur="1" fill="hold">
                                          <p:stCondLst>
                                            <p:cond delay="0"/>
                                          </p:stCondLst>
                                        </p:cTn>
                                        <p:tgtEl>
                                          <p:spTgt spid="52"/>
                                        </p:tgtEl>
                                        <p:attrNameLst>
                                          <p:attrName>style.visibility</p:attrName>
                                        </p:attrNameLst>
                                      </p:cBhvr>
                                      <p:to>
                                        <p:strVal val="visible"/>
                                      </p:to>
                                    </p:set>
                                    <p:anim calcmode="lin" valueType="num">
                                      <p:cBhvr>
                                        <p:cTn id="79" dur="1000" fill="hold"/>
                                        <p:tgtEl>
                                          <p:spTgt spid="52"/>
                                        </p:tgtEl>
                                        <p:attrNameLst>
                                          <p:attrName>ppt_w</p:attrName>
                                        </p:attrNameLst>
                                      </p:cBhvr>
                                      <p:tavLst>
                                        <p:tav tm="0">
                                          <p:val>
                                            <p:fltVal val="0"/>
                                          </p:val>
                                        </p:tav>
                                        <p:tav tm="100000">
                                          <p:val>
                                            <p:strVal val="#ppt_w"/>
                                          </p:val>
                                        </p:tav>
                                      </p:tavLst>
                                    </p:anim>
                                    <p:anim calcmode="lin" valueType="num">
                                      <p:cBhvr>
                                        <p:cTn id="80" dur="1000" fill="hold"/>
                                        <p:tgtEl>
                                          <p:spTgt spid="52"/>
                                        </p:tgtEl>
                                        <p:attrNameLst>
                                          <p:attrName>ppt_h</p:attrName>
                                        </p:attrNameLst>
                                      </p:cBhvr>
                                      <p:tavLst>
                                        <p:tav tm="0">
                                          <p:val>
                                            <p:fltVal val="0"/>
                                          </p:val>
                                        </p:tav>
                                        <p:tav tm="100000">
                                          <p:val>
                                            <p:strVal val="#ppt_h"/>
                                          </p:val>
                                        </p:tav>
                                      </p:tavLst>
                                    </p:anim>
                                    <p:animEffect transition="in" filter="fade">
                                      <p:cBhvr>
                                        <p:cTn id="81" dur="1000"/>
                                        <p:tgtEl>
                                          <p:spTgt spid="52"/>
                                        </p:tgtEl>
                                      </p:cBhvr>
                                    </p:animEffect>
                                  </p:childTnLst>
                                </p:cTn>
                              </p:par>
                            </p:childTnLst>
                          </p:cTn>
                        </p:par>
                        <p:par>
                          <p:cTn id="82" fill="hold">
                            <p:stCondLst>
                              <p:cond delay="12000"/>
                            </p:stCondLst>
                            <p:childTnLst>
                              <p:par>
                                <p:cTn id="83" presetID="22" presetClass="entr" presetSubtype="4" fill="hold" nodeType="afterEffect">
                                  <p:stCondLst>
                                    <p:cond delay="0"/>
                                  </p:stCondLst>
                                  <p:childTnLst>
                                    <p:set>
                                      <p:cBhvr>
                                        <p:cTn id="84" dur="1" fill="hold">
                                          <p:stCondLst>
                                            <p:cond delay="0"/>
                                          </p:stCondLst>
                                        </p:cTn>
                                        <p:tgtEl>
                                          <p:spTgt spid="70"/>
                                        </p:tgtEl>
                                        <p:attrNameLst>
                                          <p:attrName>style.visibility</p:attrName>
                                        </p:attrNameLst>
                                      </p:cBhvr>
                                      <p:to>
                                        <p:strVal val="visible"/>
                                      </p:to>
                                    </p:set>
                                    <p:animEffect transition="in" filter="wipe(down)">
                                      <p:cBhvr>
                                        <p:cTn id="85" dur="500"/>
                                        <p:tgtEl>
                                          <p:spTgt spid="70"/>
                                        </p:tgtEl>
                                      </p:cBhvr>
                                    </p:animEffect>
                                  </p:childTnLst>
                                </p:cTn>
                              </p:par>
                            </p:childTnLst>
                          </p:cTn>
                        </p:par>
                        <p:par>
                          <p:cTn id="86" fill="hold">
                            <p:stCondLst>
                              <p:cond delay="12500"/>
                            </p:stCondLst>
                            <p:childTnLst>
                              <p:par>
                                <p:cTn id="87" presetID="53" presetClass="entr" presetSubtype="16" fill="hold" grpId="0" nodeType="afterEffect">
                                  <p:stCondLst>
                                    <p:cond delay="0"/>
                                  </p:stCondLst>
                                  <p:childTnLst>
                                    <p:set>
                                      <p:cBhvr>
                                        <p:cTn id="88" dur="1" fill="hold">
                                          <p:stCondLst>
                                            <p:cond delay="0"/>
                                          </p:stCondLst>
                                        </p:cTn>
                                        <p:tgtEl>
                                          <p:spTgt spid="46"/>
                                        </p:tgtEl>
                                        <p:attrNameLst>
                                          <p:attrName>style.visibility</p:attrName>
                                        </p:attrNameLst>
                                      </p:cBhvr>
                                      <p:to>
                                        <p:strVal val="visible"/>
                                      </p:to>
                                    </p:set>
                                    <p:anim calcmode="lin" valueType="num">
                                      <p:cBhvr>
                                        <p:cTn id="89" dur="1000" fill="hold"/>
                                        <p:tgtEl>
                                          <p:spTgt spid="46"/>
                                        </p:tgtEl>
                                        <p:attrNameLst>
                                          <p:attrName>ppt_w</p:attrName>
                                        </p:attrNameLst>
                                      </p:cBhvr>
                                      <p:tavLst>
                                        <p:tav tm="0">
                                          <p:val>
                                            <p:fltVal val="0"/>
                                          </p:val>
                                        </p:tav>
                                        <p:tav tm="100000">
                                          <p:val>
                                            <p:strVal val="#ppt_w"/>
                                          </p:val>
                                        </p:tav>
                                      </p:tavLst>
                                    </p:anim>
                                    <p:anim calcmode="lin" valueType="num">
                                      <p:cBhvr>
                                        <p:cTn id="90" dur="1000" fill="hold"/>
                                        <p:tgtEl>
                                          <p:spTgt spid="46"/>
                                        </p:tgtEl>
                                        <p:attrNameLst>
                                          <p:attrName>ppt_h</p:attrName>
                                        </p:attrNameLst>
                                      </p:cBhvr>
                                      <p:tavLst>
                                        <p:tav tm="0">
                                          <p:val>
                                            <p:fltVal val="0"/>
                                          </p:val>
                                        </p:tav>
                                        <p:tav tm="100000">
                                          <p:val>
                                            <p:strVal val="#ppt_h"/>
                                          </p:val>
                                        </p:tav>
                                      </p:tavLst>
                                    </p:anim>
                                    <p:animEffect transition="in" filter="fade">
                                      <p:cBhvr>
                                        <p:cTn id="91" dur="1000"/>
                                        <p:tgtEl>
                                          <p:spTgt spid="46"/>
                                        </p:tgtEl>
                                      </p:cBhvr>
                                    </p:animEffect>
                                  </p:childTnLst>
                                </p:cTn>
                              </p:par>
                            </p:childTnLst>
                          </p:cTn>
                        </p:par>
                        <p:par>
                          <p:cTn id="92" fill="hold">
                            <p:stCondLst>
                              <p:cond delay="13500"/>
                            </p:stCondLst>
                            <p:childTnLst>
                              <p:par>
                                <p:cTn id="93" presetID="22" presetClass="entr" presetSubtype="1" fill="hold" nodeType="afterEffect">
                                  <p:stCondLst>
                                    <p:cond delay="0"/>
                                  </p:stCondLst>
                                  <p:childTnLst>
                                    <p:set>
                                      <p:cBhvr>
                                        <p:cTn id="94" dur="1" fill="hold">
                                          <p:stCondLst>
                                            <p:cond delay="0"/>
                                          </p:stCondLst>
                                        </p:cTn>
                                        <p:tgtEl>
                                          <p:spTgt spid="71"/>
                                        </p:tgtEl>
                                        <p:attrNameLst>
                                          <p:attrName>style.visibility</p:attrName>
                                        </p:attrNameLst>
                                      </p:cBhvr>
                                      <p:to>
                                        <p:strVal val="visible"/>
                                      </p:to>
                                    </p:set>
                                    <p:animEffect transition="in" filter="wipe(up)">
                                      <p:cBhvr>
                                        <p:cTn id="95" dur="500"/>
                                        <p:tgtEl>
                                          <p:spTgt spid="71"/>
                                        </p:tgtEl>
                                      </p:cBhvr>
                                    </p:animEffect>
                                  </p:childTnLst>
                                </p:cTn>
                              </p:par>
                            </p:childTnLst>
                          </p:cTn>
                        </p:par>
                        <p:par>
                          <p:cTn id="96" fill="hold">
                            <p:stCondLst>
                              <p:cond delay="14000"/>
                            </p:stCondLst>
                            <p:childTnLst>
                              <p:par>
                                <p:cTn id="97" presetID="53" presetClass="entr" presetSubtype="16" fill="hold" grpId="0" nodeType="afterEffect">
                                  <p:stCondLst>
                                    <p:cond delay="0"/>
                                  </p:stCondLst>
                                  <p:childTnLst>
                                    <p:set>
                                      <p:cBhvr>
                                        <p:cTn id="98" dur="1" fill="hold">
                                          <p:stCondLst>
                                            <p:cond delay="0"/>
                                          </p:stCondLst>
                                        </p:cTn>
                                        <p:tgtEl>
                                          <p:spTgt spid="45"/>
                                        </p:tgtEl>
                                        <p:attrNameLst>
                                          <p:attrName>style.visibility</p:attrName>
                                        </p:attrNameLst>
                                      </p:cBhvr>
                                      <p:to>
                                        <p:strVal val="visible"/>
                                      </p:to>
                                    </p:set>
                                    <p:anim calcmode="lin" valueType="num">
                                      <p:cBhvr>
                                        <p:cTn id="99" dur="1000" fill="hold"/>
                                        <p:tgtEl>
                                          <p:spTgt spid="45"/>
                                        </p:tgtEl>
                                        <p:attrNameLst>
                                          <p:attrName>ppt_w</p:attrName>
                                        </p:attrNameLst>
                                      </p:cBhvr>
                                      <p:tavLst>
                                        <p:tav tm="0">
                                          <p:val>
                                            <p:fltVal val="0"/>
                                          </p:val>
                                        </p:tav>
                                        <p:tav tm="100000">
                                          <p:val>
                                            <p:strVal val="#ppt_w"/>
                                          </p:val>
                                        </p:tav>
                                      </p:tavLst>
                                    </p:anim>
                                    <p:anim calcmode="lin" valueType="num">
                                      <p:cBhvr>
                                        <p:cTn id="100" dur="1000" fill="hold"/>
                                        <p:tgtEl>
                                          <p:spTgt spid="45"/>
                                        </p:tgtEl>
                                        <p:attrNameLst>
                                          <p:attrName>ppt_h</p:attrName>
                                        </p:attrNameLst>
                                      </p:cBhvr>
                                      <p:tavLst>
                                        <p:tav tm="0">
                                          <p:val>
                                            <p:fltVal val="0"/>
                                          </p:val>
                                        </p:tav>
                                        <p:tav tm="100000">
                                          <p:val>
                                            <p:strVal val="#ppt_h"/>
                                          </p:val>
                                        </p:tav>
                                      </p:tavLst>
                                    </p:anim>
                                    <p:animEffect transition="in" filter="fade">
                                      <p:cBhvr>
                                        <p:cTn id="101" dur="1000"/>
                                        <p:tgtEl>
                                          <p:spTgt spid="45"/>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51"/>
                                        </p:tgtEl>
                                        <p:attrNameLst>
                                          <p:attrName>style.visibility</p:attrName>
                                        </p:attrNameLst>
                                      </p:cBhvr>
                                      <p:to>
                                        <p:strVal val="visible"/>
                                      </p:to>
                                    </p:set>
                                    <p:anim calcmode="lin" valueType="num">
                                      <p:cBhvr>
                                        <p:cTn id="104" dur="1000" fill="hold"/>
                                        <p:tgtEl>
                                          <p:spTgt spid="51"/>
                                        </p:tgtEl>
                                        <p:attrNameLst>
                                          <p:attrName>ppt_w</p:attrName>
                                        </p:attrNameLst>
                                      </p:cBhvr>
                                      <p:tavLst>
                                        <p:tav tm="0">
                                          <p:val>
                                            <p:fltVal val="0"/>
                                          </p:val>
                                        </p:tav>
                                        <p:tav tm="100000">
                                          <p:val>
                                            <p:strVal val="#ppt_w"/>
                                          </p:val>
                                        </p:tav>
                                      </p:tavLst>
                                    </p:anim>
                                    <p:anim calcmode="lin" valueType="num">
                                      <p:cBhvr>
                                        <p:cTn id="105" dur="1000" fill="hold"/>
                                        <p:tgtEl>
                                          <p:spTgt spid="51"/>
                                        </p:tgtEl>
                                        <p:attrNameLst>
                                          <p:attrName>ppt_h</p:attrName>
                                        </p:attrNameLst>
                                      </p:cBhvr>
                                      <p:tavLst>
                                        <p:tav tm="0">
                                          <p:val>
                                            <p:fltVal val="0"/>
                                          </p:val>
                                        </p:tav>
                                        <p:tav tm="100000">
                                          <p:val>
                                            <p:strVal val="#ppt_h"/>
                                          </p:val>
                                        </p:tav>
                                      </p:tavLst>
                                    </p:anim>
                                    <p:animEffect transition="in" filter="fade">
                                      <p:cBhvr>
                                        <p:cTn id="106" dur="1000"/>
                                        <p:tgtEl>
                                          <p:spTgt spid="51"/>
                                        </p:tgtEl>
                                      </p:cBhvr>
                                    </p:animEffect>
                                  </p:childTnLst>
                                </p:cTn>
                              </p:par>
                            </p:childTnLst>
                          </p:cTn>
                        </p:par>
                        <p:par>
                          <p:cTn id="107" fill="hold">
                            <p:stCondLst>
                              <p:cond delay="15000"/>
                            </p:stCondLst>
                            <p:childTnLst>
                              <p:par>
                                <p:cTn id="108" presetID="22" presetClass="entr" presetSubtype="1" fill="hold" nodeType="afterEffect">
                                  <p:stCondLst>
                                    <p:cond delay="0"/>
                                  </p:stCondLst>
                                  <p:childTnLst>
                                    <p:set>
                                      <p:cBhvr>
                                        <p:cTn id="109" dur="1" fill="hold">
                                          <p:stCondLst>
                                            <p:cond delay="0"/>
                                          </p:stCondLst>
                                        </p:cTn>
                                        <p:tgtEl>
                                          <p:spTgt spid="60"/>
                                        </p:tgtEl>
                                        <p:attrNameLst>
                                          <p:attrName>style.visibility</p:attrName>
                                        </p:attrNameLst>
                                      </p:cBhvr>
                                      <p:to>
                                        <p:strVal val="visible"/>
                                      </p:to>
                                    </p:set>
                                    <p:animEffect transition="in" filter="wipe(up)">
                                      <p:cBhvr>
                                        <p:cTn id="110" dur="500"/>
                                        <p:tgtEl>
                                          <p:spTgt spid="60"/>
                                        </p:tgtEl>
                                      </p:cBhvr>
                                    </p:animEffect>
                                  </p:childTnLst>
                                </p:cTn>
                              </p:par>
                            </p:childTnLst>
                          </p:cTn>
                        </p:par>
                        <p:par>
                          <p:cTn id="111" fill="hold">
                            <p:stCondLst>
                              <p:cond delay="15500"/>
                            </p:stCondLst>
                            <p:childTnLst>
                              <p:par>
                                <p:cTn id="112" presetID="53" presetClass="entr" presetSubtype="16" fill="hold" grpId="0" nodeType="afterEffect">
                                  <p:stCondLst>
                                    <p:cond delay="0"/>
                                  </p:stCondLst>
                                  <p:childTnLst>
                                    <p:set>
                                      <p:cBhvr>
                                        <p:cTn id="113" dur="1" fill="hold">
                                          <p:stCondLst>
                                            <p:cond delay="0"/>
                                          </p:stCondLst>
                                        </p:cTn>
                                        <p:tgtEl>
                                          <p:spTgt spid="50"/>
                                        </p:tgtEl>
                                        <p:attrNameLst>
                                          <p:attrName>style.visibility</p:attrName>
                                        </p:attrNameLst>
                                      </p:cBhvr>
                                      <p:to>
                                        <p:strVal val="visible"/>
                                      </p:to>
                                    </p:set>
                                    <p:anim calcmode="lin" valueType="num">
                                      <p:cBhvr>
                                        <p:cTn id="114" dur="1000" fill="hold"/>
                                        <p:tgtEl>
                                          <p:spTgt spid="50"/>
                                        </p:tgtEl>
                                        <p:attrNameLst>
                                          <p:attrName>ppt_w</p:attrName>
                                        </p:attrNameLst>
                                      </p:cBhvr>
                                      <p:tavLst>
                                        <p:tav tm="0">
                                          <p:val>
                                            <p:fltVal val="0"/>
                                          </p:val>
                                        </p:tav>
                                        <p:tav tm="100000">
                                          <p:val>
                                            <p:strVal val="#ppt_w"/>
                                          </p:val>
                                        </p:tav>
                                      </p:tavLst>
                                    </p:anim>
                                    <p:anim calcmode="lin" valueType="num">
                                      <p:cBhvr>
                                        <p:cTn id="115" dur="1000" fill="hold"/>
                                        <p:tgtEl>
                                          <p:spTgt spid="50"/>
                                        </p:tgtEl>
                                        <p:attrNameLst>
                                          <p:attrName>ppt_h</p:attrName>
                                        </p:attrNameLst>
                                      </p:cBhvr>
                                      <p:tavLst>
                                        <p:tav tm="0">
                                          <p:val>
                                            <p:fltVal val="0"/>
                                          </p:val>
                                        </p:tav>
                                        <p:tav tm="100000">
                                          <p:val>
                                            <p:strVal val="#ppt_h"/>
                                          </p:val>
                                        </p:tav>
                                      </p:tavLst>
                                    </p:anim>
                                    <p:animEffect transition="in" filter="fade">
                                      <p:cBhvr>
                                        <p:cTn id="116" dur="1000"/>
                                        <p:tgtEl>
                                          <p:spTgt spid="50"/>
                                        </p:tgtEl>
                                      </p:cBhvr>
                                    </p:animEffect>
                                  </p:childTnLst>
                                </p:cTn>
                              </p:par>
                            </p:childTnLst>
                          </p:cTn>
                        </p:par>
                        <p:par>
                          <p:cTn id="117" fill="hold">
                            <p:stCondLst>
                              <p:cond delay="16500"/>
                            </p:stCondLst>
                            <p:childTnLst>
                              <p:par>
                                <p:cTn id="118" presetID="22" presetClass="entr" presetSubtype="1" fill="hold" nodeType="afterEffect">
                                  <p:stCondLst>
                                    <p:cond delay="0"/>
                                  </p:stCondLst>
                                  <p:childTnLst>
                                    <p:set>
                                      <p:cBhvr>
                                        <p:cTn id="119" dur="1" fill="hold">
                                          <p:stCondLst>
                                            <p:cond delay="0"/>
                                          </p:stCondLst>
                                        </p:cTn>
                                        <p:tgtEl>
                                          <p:spTgt spid="61"/>
                                        </p:tgtEl>
                                        <p:attrNameLst>
                                          <p:attrName>style.visibility</p:attrName>
                                        </p:attrNameLst>
                                      </p:cBhvr>
                                      <p:to>
                                        <p:strVal val="visible"/>
                                      </p:to>
                                    </p:set>
                                    <p:animEffect transition="in" filter="wipe(up)">
                                      <p:cBhvr>
                                        <p:cTn id="120" dur="500"/>
                                        <p:tgtEl>
                                          <p:spTgt spid="61"/>
                                        </p:tgtEl>
                                      </p:cBhvr>
                                    </p:animEffect>
                                  </p:childTnLst>
                                </p:cTn>
                              </p:par>
                            </p:childTnLst>
                          </p:cTn>
                        </p:par>
                        <p:par>
                          <p:cTn id="121" fill="hold">
                            <p:stCondLst>
                              <p:cond delay="17000"/>
                            </p:stCondLst>
                            <p:childTnLst>
                              <p:par>
                                <p:cTn id="122" presetID="53" presetClass="entr" presetSubtype="16" fill="hold" grpId="0" nodeType="afterEffect">
                                  <p:stCondLst>
                                    <p:cond delay="0"/>
                                  </p:stCondLst>
                                  <p:childTnLst>
                                    <p:set>
                                      <p:cBhvr>
                                        <p:cTn id="123" dur="1" fill="hold">
                                          <p:stCondLst>
                                            <p:cond delay="0"/>
                                          </p:stCondLst>
                                        </p:cTn>
                                        <p:tgtEl>
                                          <p:spTgt spid="49"/>
                                        </p:tgtEl>
                                        <p:attrNameLst>
                                          <p:attrName>style.visibility</p:attrName>
                                        </p:attrNameLst>
                                      </p:cBhvr>
                                      <p:to>
                                        <p:strVal val="visible"/>
                                      </p:to>
                                    </p:set>
                                    <p:anim calcmode="lin" valueType="num">
                                      <p:cBhvr>
                                        <p:cTn id="124" dur="1000" fill="hold"/>
                                        <p:tgtEl>
                                          <p:spTgt spid="49"/>
                                        </p:tgtEl>
                                        <p:attrNameLst>
                                          <p:attrName>ppt_w</p:attrName>
                                        </p:attrNameLst>
                                      </p:cBhvr>
                                      <p:tavLst>
                                        <p:tav tm="0">
                                          <p:val>
                                            <p:fltVal val="0"/>
                                          </p:val>
                                        </p:tav>
                                        <p:tav tm="100000">
                                          <p:val>
                                            <p:strVal val="#ppt_w"/>
                                          </p:val>
                                        </p:tav>
                                      </p:tavLst>
                                    </p:anim>
                                    <p:anim calcmode="lin" valueType="num">
                                      <p:cBhvr>
                                        <p:cTn id="125" dur="1000" fill="hold"/>
                                        <p:tgtEl>
                                          <p:spTgt spid="49"/>
                                        </p:tgtEl>
                                        <p:attrNameLst>
                                          <p:attrName>ppt_h</p:attrName>
                                        </p:attrNameLst>
                                      </p:cBhvr>
                                      <p:tavLst>
                                        <p:tav tm="0">
                                          <p:val>
                                            <p:fltVal val="0"/>
                                          </p:val>
                                        </p:tav>
                                        <p:tav tm="100000">
                                          <p:val>
                                            <p:strVal val="#ppt_h"/>
                                          </p:val>
                                        </p:tav>
                                      </p:tavLst>
                                    </p:anim>
                                    <p:animEffect transition="in" filter="fade">
                                      <p:cBhvr>
                                        <p:cTn id="126" dur="1000"/>
                                        <p:tgtEl>
                                          <p:spTgt spid="49"/>
                                        </p:tgtEl>
                                      </p:cBhvr>
                                    </p:animEffect>
                                  </p:childTnLst>
                                </p:cTn>
                              </p:par>
                            </p:childTnLst>
                          </p:cTn>
                        </p:par>
                        <p:par>
                          <p:cTn id="127" fill="hold">
                            <p:stCondLst>
                              <p:cond delay="18000"/>
                            </p:stCondLst>
                            <p:childTnLst>
                              <p:par>
                                <p:cTn id="128" presetID="22" presetClass="entr" presetSubtype="4" fill="hold" nodeType="afterEffect">
                                  <p:stCondLst>
                                    <p:cond delay="0"/>
                                  </p:stCondLst>
                                  <p:childTnLst>
                                    <p:set>
                                      <p:cBhvr>
                                        <p:cTn id="129" dur="1" fill="hold">
                                          <p:stCondLst>
                                            <p:cond delay="0"/>
                                          </p:stCondLst>
                                        </p:cTn>
                                        <p:tgtEl>
                                          <p:spTgt spid="62"/>
                                        </p:tgtEl>
                                        <p:attrNameLst>
                                          <p:attrName>style.visibility</p:attrName>
                                        </p:attrNameLst>
                                      </p:cBhvr>
                                      <p:to>
                                        <p:strVal val="visible"/>
                                      </p:to>
                                    </p:set>
                                    <p:animEffect transition="in" filter="wipe(down)">
                                      <p:cBhvr>
                                        <p:cTn id="130" dur="500"/>
                                        <p:tgtEl>
                                          <p:spTgt spid="62"/>
                                        </p:tgtEl>
                                      </p:cBhvr>
                                    </p:animEffect>
                                  </p:childTnLst>
                                </p:cTn>
                              </p:par>
                            </p:childTnLst>
                          </p:cTn>
                        </p:par>
                        <p:par>
                          <p:cTn id="131" fill="hold">
                            <p:stCondLst>
                              <p:cond delay="18500"/>
                            </p:stCondLst>
                            <p:childTnLst>
                              <p:par>
                                <p:cTn id="132" presetID="53" presetClass="entr" presetSubtype="16" fill="hold" grpId="0" nodeType="afterEffect">
                                  <p:stCondLst>
                                    <p:cond delay="0"/>
                                  </p:stCondLst>
                                  <p:childTnLst>
                                    <p:set>
                                      <p:cBhvr>
                                        <p:cTn id="133" dur="1" fill="hold">
                                          <p:stCondLst>
                                            <p:cond delay="0"/>
                                          </p:stCondLst>
                                        </p:cTn>
                                        <p:tgtEl>
                                          <p:spTgt spid="48"/>
                                        </p:tgtEl>
                                        <p:attrNameLst>
                                          <p:attrName>style.visibility</p:attrName>
                                        </p:attrNameLst>
                                      </p:cBhvr>
                                      <p:to>
                                        <p:strVal val="visible"/>
                                      </p:to>
                                    </p:set>
                                    <p:anim calcmode="lin" valueType="num">
                                      <p:cBhvr>
                                        <p:cTn id="134" dur="1000" fill="hold"/>
                                        <p:tgtEl>
                                          <p:spTgt spid="48"/>
                                        </p:tgtEl>
                                        <p:attrNameLst>
                                          <p:attrName>ppt_w</p:attrName>
                                        </p:attrNameLst>
                                      </p:cBhvr>
                                      <p:tavLst>
                                        <p:tav tm="0">
                                          <p:val>
                                            <p:fltVal val="0"/>
                                          </p:val>
                                        </p:tav>
                                        <p:tav tm="100000">
                                          <p:val>
                                            <p:strVal val="#ppt_w"/>
                                          </p:val>
                                        </p:tav>
                                      </p:tavLst>
                                    </p:anim>
                                    <p:anim calcmode="lin" valueType="num">
                                      <p:cBhvr>
                                        <p:cTn id="135" dur="1000" fill="hold"/>
                                        <p:tgtEl>
                                          <p:spTgt spid="48"/>
                                        </p:tgtEl>
                                        <p:attrNameLst>
                                          <p:attrName>ppt_h</p:attrName>
                                        </p:attrNameLst>
                                      </p:cBhvr>
                                      <p:tavLst>
                                        <p:tav tm="0">
                                          <p:val>
                                            <p:fltVal val="0"/>
                                          </p:val>
                                        </p:tav>
                                        <p:tav tm="100000">
                                          <p:val>
                                            <p:strVal val="#ppt_h"/>
                                          </p:val>
                                        </p:tav>
                                      </p:tavLst>
                                    </p:anim>
                                    <p:animEffect transition="in" filter="fade">
                                      <p:cBhvr>
                                        <p:cTn id="136" dur="1000"/>
                                        <p:tgtEl>
                                          <p:spTgt spid="48"/>
                                        </p:tgtEl>
                                      </p:cBhvr>
                                    </p:animEffect>
                                  </p:childTnLst>
                                </p:cTn>
                              </p:par>
                            </p:childTnLst>
                          </p:cTn>
                        </p:par>
                        <p:par>
                          <p:cTn id="137" fill="hold">
                            <p:stCondLst>
                              <p:cond delay="19500"/>
                            </p:stCondLst>
                            <p:childTnLst>
                              <p:par>
                                <p:cTn id="138" presetID="22" presetClass="entr" presetSubtype="4" fill="hold" nodeType="afterEffect">
                                  <p:stCondLst>
                                    <p:cond delay="0"/>
                                  </p:stCondLst>
                                  <p:childTnLst>
                                    <p:set>
                                      <p:cBhvr>
                                        <p:cTn id="139" dur="1" fill="hold">
                                          <p:stCondLst>
                                            <p:cond delay="0"/>
                                          </p:stCondLst>
                                        </p:cTn>
                                        <p:tgtEl>
                                          <p:spTgt spid="63"/>
                                        </p:tgtEl>
                                        <p:attrNameLst>
                                          <p:attrName>style.visibility</p:attrName>
                                        </p:attrNameLst>
                                      </p:cBhvr>
                                      <p:to>
                                        <p:strVal val="visible"/>
                                      </p:to>
                                    </p:set>
                                    <p:animEffect transition="in" filter="wipe(down)">
                                      <p:cBhvr>
                                        <p:cTn id="140"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500042"/>
            <a:ext cx="9144000" cy="584775"/>
          </a:xfrm>
          <a:prstGeom prst="rect">
            <a:avLst/>
          </a:prstGeom>
          <a:gradFill flip="none" rotWithShape="1">
            <a:gsLst>
              <a:gs pos="16000">
                <a:srgbClr val="2407D1">
                  <a:alpha val="29000"/>
                </a:srgbClr>
              </a:gs>
              <a:gs pos="50000">
                <a:srgbClr val="2407D1">
                  <a:shade val="67500"/>
                  <a:satMod val="115000"/>
                </a:srgbClr>
              </a:gs>
              <a:gs pos="100000">
                <a:srgbClr val="2407D1">
                  <a:shade val="100000"/>
                  <a:satMod val="115000"/>
                </a:srgbClr>
              </a:gs>
            </a:gsLst>
            <a:path path="circle">
              <a:fillToRect l="100000" b="100000"/>
            </a:path>
            <a:tileRect t="-100000" r="-100000"/>
          </a:gra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fr-FR" sz="3200" dirty="0"/>
          </a:p>
        </p:txBody>
      </p:sp>
      <p:sp>
        <p:nvSpPr>
          <p:cNvPr id="3" name="ZoneTexte 2"/>
          <p:cNvSpPr txBox="1"/>
          <p:nvPr/>
        </p:nvSpPr>
        <p:spPr>
          <a:xfrm>
            <a:off x="683568" y="428604"/>
            <a:ext cx="8001056" cy="646331"/>
          </a:xfrm>
          <a:prstGeom prst="rect">
            <a:avLst/>
          </a:prstGeom>
          <a:noFill/>
        </p:spPr>
        <p:txBody>
          <a:bodyPr wrap="square">
            <a:spAutoFit/>
          </a:bodyPr>
          <a:lstStyle/>
          <a:p>
            <a:pPr algn="r" rtl="1">
              <a:defRPr/>
            </a:pPr>
            <a:r>
              <a:rPr lang="ar-DZ" sz="3600" dirty="0">
                <a:solidFill>
                  <a:schemeClr val="bg1"/>
                </a:solidFill>
                <a:effectLst>
                  <a:reflection blurRad="6350" stA="55000" endA="300" endPos="45500" dir="5400000" sy="-100000" algn="bl" rotWithShape="0"/>
                </a:effectLst>
                <a:latin typeface="Times New Roman" pitchFamily="18" charset="0"/>
                <a:cs typeface="Times New Roman" pitchFamily="18" charset="0"/>
              </a:rPr>
              <a:t>دراســة الوضعية الماليـة للمؤسسة</a:t>
            </a:r>
            <a:endParaRPr lang="fr-CA" sz="3600" dirty="0">
              <a:solidFill>
                <a:schemeClr val="bg1"/>
              </a:solidFill>
              <a:effectLst>
                <a:reflection blurRad="6350" stA="55000" endA="300" endPos="45500" dir="5400000" sy="-100000" algn="bl" rotWithShape="0"/>
              </a:effectLst>
              <a:latin typeface="Times New Roman" pitchFamily="18" charset="0"/>
              <a:cs typeface="Times New Roman" pitchFamily="18" charset="0"/>
            </a:endParaRPr>
          </a:p>
        </p:txBody>
      </p:sp>
      <p:cxnSp>
        <p:nvCxnSpPr>
          <p:cNvPr id="4" name="Connecteur droit 3"/>
          <p:cNvCxnSpPr/>
          <p:nvPr/>
        </p:nvCxnSpPr>
        <p:spPr>
          <a:xfrm rot="5400000">
            <a:off x="8356919" y="499248"/>
            <a:ext cx="928694" cy="1588"/>
          </a:xfrm>
          <a:prstGeom prst="line">
            <a:avLst/>
          </a:prstGeom>
        </p:spPr>
        <p:style>
          <a:lnRef idx="3">
            <a:schemeClr val="dk1"/>
          </a:lnRef>
          <a:fillRef idx="0">
            <a:schemeClr val="dk1"/>
          </a:fillRef>
          <a:effectRef idx="2">
            <a:schemeClr val="dk1"/>
          </a:effectRef>
          <a:fontRef idx="minor">
            <a:schemeClr val="tx1"/>
          </a:fontRef>
        </p:style>
      </p:cxnSp>
      <p:cxnSp>
        <p:nvCxnSpPr>
          <p:cNvPr id="5" name="Connecteur droit 4"/>
          <p:cNvCxnSpPr/>
          <p:nvPr/>
        </p:nvCxnSpPr>
        <p:spPr>
          <a:xfrm>
            <a:off x="6372200" y="425408"/>
            <a:ext cx="2571768" cy="1588"/>
          </a:xfrm>
          <a:prstGeom prst="line">
            <a:avLst/>
          </a:prstGeom>
        </p:spPr>
        <p:style>
          <a:lnRef idx="3">
            <a:schemeClr val="dk1"/>
          </a:lnRef>
          <a:fillRef idx="0">
            <a:schemeClr val="dk1"/>
          </a:fillRef>
          <a:effectRef idx="2">
            <a:schemeClr val="dk1"/>
          </a:effectRef>
          <a:fontRef idx="minor">
            <a:schemeClr val="tx1"/>
          </a:fontRef>
        </p:style>
      </p:cxnSp>
      <p:cxnSp>
        <p:nvCxnSpPr>
          <p:cNvPr id="6" name="Connecteur droit 5"/>
          <p:cNvCxnSpPr/>
          <p:nvPr/>
        </p:nvCxnSpPr>
        <p:spPr>
          <a:xfrm rot="5400000">
            <a:off x="8078195" y="820719"/>
            <a:ext cx="1214446" cy="1588"/>
          </a:xfrm>
          <a:prstGeom prst="line">
            <a:avLst/>
          </a:prstGeom>
        </p:spPr>
        <p:style>
          <a:lnRef idx="3">
            <a:schemeClr val="dk1"/>
          </a:lnRef>
          <a:fillRef idx="0">
            <a:schemeClr val="dk1"/>
          </a:fillRef>
          <a:effectRef idx="2">
            <a:schemeClr val="dk1"/>
          </a:effectRef>
          <a:fontRef idx="minor">
            <a:schemeClr val="tx1"/>
          </a:fontRef>
        </p:style>
      </p:cxnSp>
      <p:sp>
        <p:nvSpPr>
          <p:cNvPr id="12" name="Rectangle 11"/>
          <p:cNvSpPr/>
          <p:nvPr/>
        </p:nvSpPr>
        <p:spPr>
          <a:xfrm>
            <a:off x="683568" y="4653136"/>
            <a:ext cx="7704856" cy="923330"/>
          </a:xfrm>
          <a:prstGeom prst="rect">
            <a:avLst/>
          </a:prstGeom>
        </p:spPr>
        <p:txBody>
          <a:bodyPr wrap="square">
            <a:spAutoFit/>
          </a:bodyPr>
          <a:lstStyle/>
          <a:p>
            <a:pPr algn="r" rtl="1">
              <a:buBlip>
                <a:blip r:embed="rId2"/>
              </a:buBlip>
              <a:defRPr/>
            </a:pPr>
            <a:r>
              <a:rPr lang="ar-DZ" sz="1600" b="1" dirty="0" smtClean="0"/>
              <a:t> </a:t>
            </a:r>
            <a:r>
              <a:rPr lang="ar-SA" b="1" dirty="0" smtClean="0"/>
              <a:t>نسبة </a:t>
            </a:r>
            <a:r>
              <a:rPr lang="ar-SA" b="1" dirty="0"/>
              <a:t>التمويل الدائم = الأموال الدائمة / الأصول الثابتة </a:t>
            </a:r>
            <a:r>
              <a:rPr lang="ar-SA" b="1" dirty="0" smtClean="0"/>
              <a:t>الصافية</a:t>
            </a:r>
            <a:endParaRPr lang="ar-DZ" b="1" dirty="0" smtClean="0"/>
          </a:p>
          <a:p>
            <a:pPr algn="r" rtl="1">
              <a:buBlip>
                <a:blip r:embed="rId2"/>
              </a:buBlip>
              <a:defRPr/>
            </a:pPr>
            <a:r>
              <a:rPr lang="ar-DZ" b="1" dirty="0" smtClean="0"/>
              <a:t> </a:t>
            </a:r>
            <a:r>
              <a:rPr lang="ar-SA" b="1" dirty="0" smtClean="0"/>
              <a:t>نسبة </a:t>
            </a:r>
            <a:r>
              <a:rPr lang="ar-SA" b="1" dirty="0"/>
              <a:t>السيولة العامة = مجموع الأصول المتداولة / الديون قصيرة الأجل </a:t>
            </a:r>
            <a:endParaRPr lang="fr-FR" b="1" dirty="0" smtClean="0">
              <a:latin typeface="Times New Roman" pitchFamily="18" charset="0"/>
              <a:cs typeface="Times New Roman" pitchFamily="18" charset="0"/>
            </a:endParaRPr>
          </a:p>
          <a:p>
            <a:pPr algn="r" rtl="1">
              <a:buBlip>
                <a:blip r:embed="rId2"/>
              </a:buBlip>
              <a:defRPr/>
            </a:pPr>
            <a:r>
              <a:rPr lang="ar-DZ" b="1" dirty="0" smtClean="0"/>
              <a:t> </a:t>
            </a:r>
            <a:r>
              <a:rPr lang="ar-SA" b="1" dirty="0" smtClean="0"/>
              <a:t>نسبة </a:t>
            </a:r>
            <a:r>
              <a:rPr lang="ar-SA" b="1" dirty="0"/>
              <a:t>المردودية الإجمالية لرأس المال الدائم</a:t>
            </a:r>
            <a:r>
              <a:rPr lang="fr-FR" b="1" dirty="0"/>
              <a:t>=</a:t>
            </a:r>
            <a:r>
              <a:rPr lang="ar-SA" b="1" dirty="0"/>
              <a:t>رقم الأعمال الصافي/ مجموع الأموال الدائمة</a:t>
            </a:r>
            <a:r>
              <a:rPr lang="fr-FR" b="1" dirty="0"/>
              <a:t> 100 X </a:t>
            </a:r>
            <a:endParaRPr lang="ar-DZ" dirty="0" smtClean="0">
              <a:effectLst>
                <a:reflection blurRad="6350" stA="55000" endA="300" endPos="45500" dir="5400000" sy="-100000" algn="bl" rotWithShape="0"/>
              </a:effectLst>
              <a:latin typeface="Times New Roman" pitchFamily="18" charset="0"/>
              <a:cs typeface="Times New Roman" pitchFamily="18" charset="0"/>
            </a:endParaRPr>
          </a:p>
        </p:txBody>
      </p:sp>
      <p:pic>
        <p:nvPicPr>
          <p:cNvPr id="14" name="Picture 13"/>
          <p:cNvPicPr/>
          <p:nvPr/>
        </p:nvPicPr>
        <p:blipFill>
          <a:blip r:embed="rId3">
            <a:extLst>
              <a:ext uri="{28A0092B-C50C-407E-A947-70E740481C1C}">
                <a14:useLocalDpi xmlns:a14="http://schemas.microsoft.com/office/drawing/2010/main" val="0"/>
              </a:ext>
            </a:extLst>
          </a:blip>
          <a:srcRect/>
          <a:stretch>
            <a:fillRect/>
          </a:stretch>
        </p:blipFill>
        <p:spPr bwMode="auto">
          <a:xfrm>
            <a:off x="2348963" y="1700808"/>
            <a:ext cx="4859020" cy="251968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par>
                          <p:cTn id="10" fill="hold">
                            <p:stCondLst>
                              <p:cond delay="500"/>
                            </p:stCondLst>
                            <p:childTnLst>
                              <p:par>
                                <p:cTn id="11" presetID="53" presetClass="entr" presetSubtype="0" fill="hold" nodeType="after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 calcmode="lin" valueType="num">
                                      <p:cBhvr>
                                        <p:cTn id="13"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15" dur="1000"/>
                                        <p:tgtEl>
                                          <p:spTgt spid="12">
                                            <p:txEl>
                                              <p:pRg st="0" end="0"/>
                                            </p:txEl>
                                          </p:spTgt>
                                        </p:tgtEl>
                                      </p:cBhvr>
                                    </p:animEffect>
                                  </p:childTnLst>
                                </p:cTn>
                              </p:par>
                            </p:childTnLst>
                          </p:cTn>
                        </p:par>
                        <p:par>
                          <p:cTn id="16" fill="hold">
                            <p:stCondLst>
                              <p:cond delay="1500"/>
                            </p:stCondLst>
                            <p:childTnLst>
                              <p:par>
                                <p:cTn id="17" presetID="53" presetClass="entr" presetSubtype="0" fill="hold" nodeType="afterEffect">
                                  <p:stCondLst>
                                    <p:cond delay="0"/>
                                  </p:stCondLst>
                                  <p:childTnLst>
                                    <p:set>
                                      <p:cBhvr>
                                        <p:cTn id="18" dur="1" fill="hold">
                                          <p:stCondLst>
                                            <p:cond delay="0"/>
                                          </p:stCondLst>
                                        </p:cTn>
                                        <p:tgtEl>
                                          <p:spTgt spid="12">
                                            <p:txEl>
                                              <p:pRg st="1" end="1"/>
                                            </p:txEl>
                                          </p:spTgt>
                                        </p:tgtEl>
                                        <p:attrNameLst>
                                          <p:attrName>style.visibility</p:attrName>
                                        </p:attrNameLst>
                                      </p:cBhvr>
                                      <p:to>
                                        <p:strVal val="visible"/>
                                      </p:to>
                                    </p:set>
                                    <p:anim calcmode="lin" valueType="num">
                                      <p:cBhvr>
                                        <p:cTn id="19" dur="1000" fill="hold"/>
                                        <p:tgtEl>
                                          <p:spTgt spid="12">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12">
                                            <p:txEl>
                                              <p:pRg st="1" end="1"/>
                                            </p:txEl>
                                          </p:spTgt>
                                        </p:tgtEl>
                                        <p:attrNameLst>
                                          <p:attrName>ppt_h</p:attrName>
                                        </p:attrNameLst>
                                      </p:cBhvr>
                                      <p:tavLst>
                                        <p:tav tm="0">
                                          <p:val>
                                            <p:fltVal val="0"/>
                                          </p:val>
                                        </p:tav>
                                        <p:tav tm="100000">
                                          <p:val>
                                            <p:strVal val="#ppt_h"/>
                                          </p:val>
                                        </p:tav>
                                      </p:tavLst>
                                    </p:anim>
                                    <p:animEffect transition="in" filter="fade">
                                      <p:cBhvr>
                                        <p:cTn id="21" dur="1000"/>
                                        <p:tgtEl>
                                          <p:spTgt spid="12">
                                            <p:txEl>
                                              <p:pRg st="1" end="1"/>
                                            </p:txEl>
                                          </p:spTgt>
                                        </p:tgtEl>
                                      </p:cBhvr>
                                    </p:animEffect>
                                  </p:childTnLst>
                                </p:cTn>
                              </p:par>
                            </p:childTnLst>
                          </p:cTn>
                        </p:par>
                        <p:par>
                          <p:cTn id="22" fill="hold">
                            <p:stCondLst>
                              <p:cond delay="2500"/>
                            </p:stCondLst>
                            <p:childTnLst>
                              <p:par>
                                <p:cTn id="23" presetID="53" presetClass="entr" presetSubtype="0" fill="hold" nodeType="afterEffect">
                                  <p:stCondLst>
                                    <p:cond delay="0"/>
                                  </p:stCondLst>
                                  <p:childTnLst>
                                    <p:set>
                                      <p:cBhvr>
                                        <p:cTn id="24" dur="1" fill="hold">
                                          <p:stCondLst>
                                            <p:cond delay="0"/>
                                          </p:stCondLst>
                                        </p:cTn>
                                        <p:tgtEl>
                                          <p:spTgt spid="12">
                                            <p:txEl>
                                              <p:pRg st="2" end="2"/>
                                            </p:txEl>
                                          </p:spTgt>
                                        </p:tgtEl>
                                        <p:attrNameLst>
                                          <p:attrName>style.visibility</p:attrName>
                                        </p:attrNameLst>
                                      </p:cBhvr>
                                      <p:to>
                                        <p:strVal val="visible"/>
                                      </p:to>
                                    </p:set>
                                    <p:anim calcmode="lin" valueType="num">
                                      <p:cBhvr>
                                        <p:cTn id="25" dur="1000" fill="hold"/>
                                        <p:tgtEl>
                                          <p:spTgt spid="12">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12">
                                            <p:txEl>
                                              <p:pRg st="2" end="2"/>
                                            </p:txEl>
                                          </p:spTgt>
                                        </p:tgtEl>
                                        <p:attrNameLst>
                                          <p:attrName>ppt_h</p:attrName>
                                        </p:attrNameLst>
                                      </p:cBhvr>
                                      <p:tavLst>
                                        <p:tav tm="0">
                                          <p:val>
                                            <p:fltVal val="0"/>
                                          </p:val>
                                        </p:tav>
                                        <p:tav tm="100000">
                                          <p:val>
                                            <p:strVal val="#ppt_h"/>
                                          </p:val>
                                        </p:tav>
                                      </p:tavLst>
                                    </p:anim>
                                    <p:animEffect transition="in" filter="fade">
                                      <p:cBhvr>
                                        <p:cTn id="27" dur="10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5" name="Straight Connector 74"/>
          <p:cNvCxnSpPr/>
          <p:nvPr/>
        </p:nvCxnSpPr>
        <p:spPr>
          <a:xfrm>
            <a:off x="7200528" y="4076612"/>
            <a:ext cx="0" cy="124154"/>
          </a:xfrm>
          <a:prstGeom prst="line">
            <a:avLst/>
          </a:prstGeom>
        </p:spPr>
        <p:style>
          <a:lnRef idx="3">
            <a:schemeClr val="dk1"/>
          </a:lnRef>
          <a:fillRef idx="0">
            <a:schemeClr val="dk1"/>
          </a:fillRef>
          <a:effectRef idx="2">
            <a:schemeClr val="dk1"/>
          </a:effectRef>
          <a:fontRef idx="minor">
            <a:schemeClr val="tx1"/>
          </a:fontRef>
        </p:style>
      </p:cxnSp>
      <p:cxnSp>
        <p:nvCxnSpPr>
          <p:cNvPr id="66" name="Straight Connector 65"/>
          <p:cNvCxnSpPr/>
          <p:nvPr/>
        </p:nvCxnSpPr>
        <p:spPr>
          <a:xfrm>
            <a:off x="1615108" y="4109513"/>
            <a:ext cx="0" cy="225539"/>
          </a:xfrm>
          <a:prstGeom prst="line">
            <a:avLst/>
          </a:prstGeom>
        </p:spPr>
        <p:style>
          <a:lnRef idx="3">
            <a:schemeClr val="dk1"/>
          </a:lnRef>
          <a:fillRef idx="0">
            <a:schemeClr val="dk1"/>
          </a:fillRef>
          <a:effectRef idx="2">
            <a:schemeClr val="dk1"/>
          </a:effectRef>
          <a:fontRef idx="minor">
            <a:schemeClr val="tx1"/>
          </a:fontRef>
        </p:style>
      </p:cxnSp>
      <p:cxnSp>
        <p:nvCxnSpPr>
          <p:cNvPr id="67" name="Straight Connector 66"/>
          <p:cNvCxnSpPr/>
          <p:nvPr/>
        </p:nvCxnSpPr>
        <p:spPr>
          <a:xfrm>
            <a:off x="1610544" y="4732872"/>
            <a:ext cx="0" cy="225539"/>
          </a:xfrm>
          <a:prstGeom prst="line">
            <a:avLst/>
          </a:prstGeom>
        </p:spPr>
        <p:style>
          <a:lnRef idx="3">
            <a:schemeClr val="dk1"/>
          </a:lnRef>
          <a:fillRef idx="0">
            <a:schemeClr val="dk1"/>
          </a:fillRef>
          <a:effectRef idx="2">
            <a:schemeClr val="dk1"/>
          </a:effectRef>
          <a:fontRef idx="minor">
            <a:schemeClr val="tx1"/>
          </a:fontRef>
        </p:style>
      </p:cxnSp>
      <p:cxnSp>
        <p:nvCxnSpPr>
          <p:cNvPr id="68" name="Straight Connector 67"/>
          <p:cNvCxnSpPr/>
          <p:nvPr/>
        </p:nvCxnSpPr>
        <p:spPr>
          <a:xfrm>
            <a:off x="1610544" y="5355328"/>
            <a:ext cx="0" cy="225539"/>
          </a:xfrm>
          <a:prstGeom prst="line">
            <a:avLst/>
          </a:prstGeom>
        </p:spPr>
        <p:style>
          <a:lnRef idx="3">
            <a:schemeClr val="dk1"/>
          </a:lnRef>
          <a:fillRef idx="0">
            <a:schemeClr val="dk1"/>
          </a:fillRef>
          <a:effectRef idx="2">
            <a:schemeClr val="dk1"/>
          </a:effectRef>
          <a:fontRef idx="minor">
            <a:schemeClr val="tx1"/>
          </a:fontRef>
        </p:style>
      </p:cxnSp>
      <p:cxnSp>
        <p:nvCxnSpPr>
          <p:cNvPr id="69" name="Straight Connector 68"/>
          <p:cNvCxnSpPr/>
          <p:nvPr/>
        </p:nvCxnSpPr>
        <p:spPr>
          <a:xfrm>
            <a:off x="1610544" y="6065893"/>
            <a:ext cx="0" cy="225539"/>
          </a:xfrm>
          <a:prstGeom prst="line">
            <a:avLst/>
          </a:prstGeom>
        </p:spPr>
        <p:style>
          <a:lnRef idx="3">
            <a:schemeClr val="dk1"/>
          </a:lnRef>
          <a:fillRef idx="0">
            <a:schemeClr val="dk1"/>
          </a:fillRef>
          <a:effectRef idx="2">
            <a:schemeClr val="dk1"/>
          </a:effectRef>
          <a:fontRef idx="minor">
            <a:schemeClr val="tx1"/>
          </a:fontRef>
        </p:style>
      </p:cxnSp>
      <p:cxnSp>
        <p:nvCxnSpPr>
          <p:cNvPr id="60" name="Straight Connector 59"/>
          <p:cNvCxnSpPr/>
          <p:nvPr/>
        </p:nvCxnSpPr>
        <p:spPr>
          <a:xfrm flipV="1">
            <a:off x="2330624" y="6498195"/>
            <a:ext cx="360040" cy="1"/>
          </a:xfrm>
          <a:prstGeom prst="line">
            <a:avLst/>
          </a:prstGeom>
        </p:spPr>
        <p:style>
          <a:lnRef idx="3">
            <a:schemeClr val="dk1"/>
          </a:lnRef>
          <a:fillRef idx="0">
            <a:schemeClr val="dk1"/>
          </a:fillRef>
          <a:effectRef idx="2">
            <a:schemeClr val="dk1"/>
          </a:effectRef>
          <a:fontRef idx="minor">
            <a:schemeClr val="tx1"/>
          </a:fontRef>
        </p:style>
      </p:cxnSp>
      <p:cxnSp>
        <p:nvCxnSpPr>
          <p:cNvPr id="47" name="Straight Connector 46"/>
          <p:cNvCxnSpPr/>
          <p:nvPr/>
        </p:nvCxnSpPr>
        <p:spPr>
          <a:xfrm>
            <a:off x="1615108" y="3473605"/>
            <a:ext cx="0" cy="225539"/>
          </a:xfrm>
          <a:prstGeom prst="line">
            <a:avLst/>
          </a:prstGeom>
        </p:spPr>
        <p:style>
          <a:lnRef idx="3">
            <a:schemeClr val="dk1"/>
          </a:lnRef>
          <a:fillRef idx="0">
            <a:schemeClr val="dk1"/>
          </a:fillRef>
          <a:effectRef idx="2">
            <a:schemeClr val="dk1"/>
          </a:effectRef>
          <a:fontRef idx="minor">
            <a:schemeClr val="tx1"/>
          </a:fontRef>
        </p:style>
      </p:cxnSp>
      <p:cxnSp>
        <p:nvCxnSpPr>
          <p:cNvPr id="42" name="Straight Connector 41"/>
          <p:cNvCxnSpPr/>
          <p:nvPr/>
        </p:nvCxnSpPr>
        <p:spPr>
          <a:xfrm>
            <a:off x="7200528" y="3462220"/>
            <a:ext cx="0" cy="124154"/>
          </a:xfrm>
          <a:prstGeom prst="line">
            <a:avLst/>
          </a:prstGeom>
        </p:spPr>
        <p:style>
          <a:lnRef idx="3">
            <a:schemeClr val="dk1"/>
          </a:lnRef>
          <a:fillRef idx="0">
            <a:schemeClr val="dk1"/>
          </a:fillRef>
          <a:effectRef idx="2">
            <a:schemeClr val="dk1"/>
          </a:effectRef>
          <a:fontRef idx="minor">
            <a:schemeClr val="tx1"/>
          </a:fontRef>
        </p:style>
      </p:cxnSp>
      <p:cxnSp>
        <p:nvCxnSpPr>
          <p:cNvPr id="26" name="Straight Connector 25"/>
          <p:cNvCxnSpPr>
            <a:stCxn id="7" idx="2"/>
            <a:endCxn id="22" idx="0"/>
          </p:cNvCxnSpPr>
          <p:nvPr/>
        </p:nvCxnSpPr>
        <p:spPr>
          <a:xfrm>
            <a:off x="4509604" y="1795809"/>
            <a:ext cx="8136" cy="679199"/>
          </a:xfrm>
          <a:prstGeom prst="line">
            <a:avLst/>
          </a:prstGeom>
        </p:spPr>
        <p:style>
          <a:lnRef idx="3">
            <a:schemeClr val="dk1"/>
          </a:lnRef>
          <a:fillRef idx="0">
            <a:schemeClr val="dk1"/>
          </a:fillRef>
          <a:effectRef idx="2">
            <a:schemeClr val="dk1"/>
          </a:effectRef>
          <a:fontRef idx="minor">
            <a:schemeClr val="tx1"/>
          </a:fontRef>
        </p:style>
      </p:cxnSp>
      <p:sp>
        <p:nvSpPr>
          <p:cNvPr id="7" name="Rounded Rectangle 6"/>
          <p:cNvSpPr/>
          <p:nvPr/>
        </p:nvSpPr>
        <p:spPr>
          <a:xfrm>
            <a:off x="3952280" y="1219745"/>
            <a:ext cx="1114648"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b="1" dirty="0" smtClean="0"/>
              <a:t>المدير </a:t>
            </a:r>
            <a:endParaRPr lang="fr-FR" b="1" dirty="0"/>
          </a:p>
        </p:txBody>
      </p:sp>
      <p:sp>
        <p:nvSpPr>
          <p:cNvPr id="10" name="Rounded Rectangle 9"/>
          <p:cNvSpPr/>
          <p:nvPr/>
        </p:nvSpPr>
        <p:spPr>
          <a:xfrm>
            <a:off x="3986808" y="1847376"/>
            <a:ext cx="1080120"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b="1" dirty="0" smtClean="0"/>
              <a:t>مساعد المدير </a:t>
            </a:r>
            <a:endParaRPr lang="fr-FR" b="1" dirty="0"/>
          </a:p>
        </p:txBody>
      </p:sp>
      <p:sp>
        <p:nvSpPr>
          <p:cNvPr id="17" name="Rounded Rectangle 16"/>
          <p:cNvSpPr/>
          <p:nvPr/>
        </p:nvSpPr>
        <p:spPr>
          <a:xfrm>
            <a:off x="818456" y="2886156"/>
            <a:ext cx="1593304"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b="1" dirty="0" smtClean="0"/>
              <a:t>المصلحة الادارية </a:t>
            </a:r>
            <a:endParaRPr lang="fr-FR" b="1" dirty="0"/>
          </a:p>
        </p:txBody>
      </p:sp>
      <p:sp>
        <p:nvSpPr>
          <p:cNvPr id="19" name="Rounded Rectangle 18"/>
          <p:cNvSpPr/>
          <p:nvPr/>
        </p:nvSpPr>
        <p:spPr>
          <a:xfrm>
            <a:off x="6348177" y="4200767"/>
            <a:ext cx="1623228" cy="107251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b="1" dirty="0" smtClean="0"/>
              <a:t>قطاع التوطين و التسوية الكلية</a:t>
            </a:r>
            <a:endParaRPr lang="fr-FR" b="1" dirty="0"/>
          </a:p>
        </p:txBody>
      </p:sp>
      <p:sp>
        <p:nvSpPr>
          <p:cNvPr id="22" name="Rounded Rectangle 21"/>
          <p:cNvSpPr/>
          <p:nvPr/>
        </p:nvSpPr>
        <p:spPr>
          <a:xfrm>
            <a:off x="3977680" y="2475008"/>
            <a:ext cx="1080120"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b="1" dirty="0" smtClean="0"/>
              <a:t>ملحقة الالتزامات</a:t>
            </a:r>
            <a:endParaRPr lang="fr-FR" b="1" dirty="0"/>
          </a:p>
        </p:txBody>
      </p:sp>
      <p:sp>
        <p:nvSpPr>
          <p:cNvPr id="23" name="Rounded Rectangle 22"/>
          <p:cNvSpPr/>
          <p:nvPr/>
        </p:nvSpPr>
        <p:spPr>
          <a:xfrm>
            <a:off x="979158" y="1211444"/>
            <a:ext cx="1080120"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b="1" dirty="0" smtClean="0"/>
              <a:t>سكرتارية</a:t>
            </a:r>
            <a:endParaRPr lang="fr-FR" b="1" dirty="0"/>
          </a:p>
        </p:txBody>
      </p:sp>
      <p:sp>
        <p:nvSpPr>
          <p:cNvPr id="24" name="Rounded Rectangle 23"/>
          <p:cNvSpPr/>
          <p:nvPr/>
        </p:nvSpPr>
        <p:spPr>
          <a:xfrm>
            <a:off x="6837935" y="1211444"/>
            <a:ext cx="1080120"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b="1" dirty="0" smtClean="0"/>
              <a:t>مكتب الدراسات</a:t>
            </a:r>
            <a:endParaRPr lang="fr-FR" b="1" dirty="0"/>
          </a:p>
        </p:txBody>
      </p:sp>
      <p:sp>
        <p:nvSpPr>
          <p:cNvPr id="29" name="Rounded Rectangle 28"/>
          <p:cNvSpPr/>
          <p:nvPr/>
        </p:nvSpPr>
        <p:spPr>
          <a:xfrm>
            <a:off x="791816" y="3533449"/>
            <a:ext cx="1593304"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b="1" dirty="0" smtClean="0"/>
              <a:t>مصلحة الصندوق</a:t>
            </a:r>
            <a:endParaRPr lang="fr-FR" b="1" dirty="0"/>
          </a:p>
        </p:txBody>
      </p:sp>
      <p:sp>
        <p:nvSpPr>
          <p:cNvPr id="30" name="Rounded Rectangle 29"/>
          <p:cNvSpPr/>
          <p:nvPr/>
        </p:nvSpPr>
        <p:spPr>
          <a:xfrm>
            <a:off x="791816" y="4205326"/>
            <a:ext cx="1593304"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b="1" dirty="0" smtClean="0"/>
              <a:t>قطاع المحفظة</a:t>
            </a:r>
            <a:endParaRPr lang="fr-FR" b="1" dirty="0"/>
          </a:p>
        </p:txBody>
      </p:sp>
      <p:sp>
        <p:nvSpPr>
          <p:cNvPr id="31" name="Rounded Rectangle 30"/>
          <p:cNvSpPr/>
          <p:nvPr/>
        </p:nvSpPr>
        <p:spPr>
          <a:xfrm>
            <a:off x="791816" y="4861003"/>
            <a:ext cx="1593304"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b="1" dirty="0" smtClean="0"/>
              <a:t>قطاع المقايضة</a:t>
            </a:r>
            <a:endParaRPr lang="fr-FR" b="1" dirty="0"/>
          </a:p>
        </p:txBody>
      </p:sp>
      <p:sp>
        <p:nvSpPr>
          <p:cNvPr id="32" name="Rounded Rectangle 31"/>
          <p:cNvSpPr/>
          <p:nvPr/>
        </p:nvSpPr>
        <p:spPr>
          <a:xfrm>
            <a:off x="818456" y="5509075"/>
            <a:ext cx="1593304"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b="1" dirty="0" smtClean="0"/>
              <a:t>قطاع المحاسبة </a:t>
            </a:r>
            <a:endParaRPr lang="fr-FR" b="1" dirty="0"/>
          </a:p>
        </p:txBody>
      </p:sp>
      <p:cxnSp>
        <p:nvCxnSpPr>
          <p:cNvPr id="34" name="Straight Connector 33"/>
          <p:cNvCxnSpPr/>
          <p:nvPr/>
        </p:nvCxnSpPr>
        <p:spPr>
          <a:xfrm flipH="1">
            <a:off x="1588468" y="2475008"/>
            <a:ext cx="5612060" cy="0"/>
          </a:xfrm>
          <a:prstGeom prst="line">
            <a:avLst/>
          </a:prstGeom>
        </p:spPr>
        <p:style>
          <a:lnRef idx="3">
            <a:schemeClr val="dk1"/>
          </a:lnRef>
          <a:fillRef idx="0">
            <a:schemeClr val="dk1"/>
          </a:fillRef>
          <a:effectRef idx="2">
            <a:schemeClr val="dk1"/>
          </a:effectRef>
          <a:fontRef idx="minor">
            <a:schemeClr val="tx1"/>
          </a:fontRef>
        </p:style>
      </p:cxnSp>
      <p:cxnSp>
        <p:nvCxnSpPr>
          <p:cNvPr id="36" name="Straight Arrow Connector 35"/>
          <p:cNvCxnSpPr/>
          <p:nvPr/>
        </p:nvCxnSpPr>
        <p:spPr>
          <a:xfrm>
            <a:off x="1588468" y="2475008"/>
            <a:ext cx="0" cy="41114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8" name="Straight Arrow Connector 37"/>
          <p:cNvCxnSpPr/>
          <p:nvPr/>
        </p:nvCxnSpPr>
        <p:spPr>
          <a:xfrm>
            <a:off x="7200528" y="2475008"/>
            <a:ext cx="0" cy="429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9" name="Rounded Rectangle 38"/>
          <p:cNvSpPr/>
          <p:nvPr/>
        </p:nvSpPr>
        <p:spPr>
          <a:xfrm>
            <a:off x="6324751" y="2884030"/>
            <a:ext cx="1593304"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b="1" dirty="0" smtClean="0"/>
              <a:t>مصلحة الخدمات</a:t>
            </a:r>
            <a:endParaRPr lang="fr-FR" b="1" dirty="0"/>
          </a:p>
        </p:txBody>
      </p:sp>
      <p:sp>
        <p:nvSpPr>
          <p:cNvPr id="41" name="Rounded Rectangle 40"/>
          <p:cNvSpPr/>
          <p:nvPr/>
        </p:nvSpPr>
        <p:spPr>
          <a:xfrm>
            <a:off x="6388914" y="5425682"/>
            <a:ext cx="1623228" cy="107251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b="1" dirty="0" smtClean="0"/>
              <a:t>قطاع الحسابات بالعملة و تبادل عن طريق الشباك</a:t>
            </a:r>
            <a:endParaRPr lang="fr-FR" b="1" dirty="0"/>
          </a:p>
        </p:txBody>
      </p:sp>
      <p:sp>
        <p:nvSpPr>
          <p:cNvPr id="53" name="Rounded Rectangle 52"/>
          <p:cNvSpPr/>
          <p:nvPr/>
        </p:nvSpPr>
        <p:spPr>
          <a:xfrm>
            <a:off x="6307441" y="3524651"/>
            <a:ext cx="1670083"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b="1" dirty="0" smtClean="0"/>
              <a:t>المصلحة الخارجية </a:t>
            </a:r>
            <a:endParaRPr lang="fr-FR" b="1" dirty="0"/>
          </a:p>
        </p:txBody>
      </p:sp>
      <p:sp>
        <p:nvSpPr>
          <p:cNvPr id="56" name="Rounded Rectangle 55"/>
          <p:cNvSpPr/>
          <p:nvPr/>
        </p:nvSpPr>
        <p:spPr>
          <a:xfrm>
            <a:off x="791816" y="6210164"/>
            <a:ext cx="1593304"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b="1" dirty="0" smtClean="0"/>
              <a:t>قطاع التسديدات</a:t>
            </a:r>
            <a:endParaRPr lang="fr-FR" b="1" dirty="0"/>
          </a:p>
        </p:txBody>
      </p:sp>
      <p:sp>
        <p:nvSpPr>
          <p:cNvPr id="58" name="Rounded Rectangle 57"/>
          <p:cNvSpPr/>
          <p:nvPr/>
        </p:nvSpPr>
        <p:spPr>
          <a:xfrm>
            <a:off x="2618656" y="6210165"/>
            <a:ext cx="1593304"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b="1" dirty="0" smtClean="0"/>
              <a:t>قطاع الاوراق التجارية</a:t>
            </a:r>
            <a:endParaRPr lang="fr-FR" b="1" dirty="0"/>
          </a:p>
        </p:txBody>
      </p:sp>
      <p:cxnSp>
        <p:nvCxnSpPr>
          <p:cNvPr id="77" name="Straight Connector 76"/>
          <p:cNvCxnSpPr/>
          <p:nvPr/>
        </p:nvCxnSpPr>
        <p:spPr>
          <a:xfrm>
            <a:off x="7200528" y="5273281"/>
            <a:ext cx="0" cy="124154"/>
          </a:xfrm>
          <a:prstGeom prst="line">
            <a:avLst/>
          </a:prstGeom>
        </p:spPr>
        <p:style>
          <a:lnRef idx="3">
            <a:schemeClr val="dk1"/>
          </a:lnRef>
          <a:fillRef idx="0">
            <a:schemeClr val="dk1"/>
          </a:fillRef>
          <a:effectRef idx="2">
            <a:schemeClr val="dk1"/>
          </a:effectRef>
          <a:fontRef idx="minor">
            <a:schemeClr val="tx1"/>
          </a:fontRef>
        </p:style>
      </p:cxnSp>
      <p:sp>
        <p:nvSpPr>
          <p:cNvPr id="79" name="ZoneTexte 1"/>
          <p:cNvSpPr txBox="1"/>
          <p:nvPr/>
        </p:nvSpPr>
        <p:spPr>
          <a:xfrm>
            <a:off x="0" y="500042"/>
            <a:ext cx="9144000" cy="584775"/>
          </a:xfrm>
          <a:prstGeom prst="rect">
            <a:avLst/>
          </a:prstGeom>
          <a:gradFill flip="none" rotWithShape="1">
            <a:gsLst>
              <a:gs pos="16000">
                <a:srgbClr val="2407D1">
                  <a:alpha val="29000"/>
                </a:srgbClr>
              </a:gs>
              <a:gs pos="50000">
                <a:srgbClr val="2407D1">
                  <a:shade val="67500"/>
                  <a:satMod val="115000"/>
                </a:srgbClr>
              </a:gs>
              <a:gs pos="100000">
                <a:srgbClr val="2407D1">
                  <a:shade val="100000"/>
                  <a:satMod val="115000"/>
                </a:srgbClr>
              </a:gs>
            </a:gsLst>
            <a:path path="circle">
              <a:fillToRect l="100000" b="100000"/>
            </a:path>
            <a:tileRect t="-100000" r="-100000"/>
          </a:gra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r" rtl="1">
              <a:defRPr/>
            </a:pPr>
            <a:r>
              <a:rPr lang="ar-DZ" sz="3200" dirty="0" smtClean="0">
                <a:solidFill>
                  <a:schemeClr val="bg1"/>
                </a:solidFill>
                <a:effectLst>
                  <a:reflection blurRad="6350" stA="55000" endA="300" endPos="45500" dir="5400000" sy="-100000" algn="bl" rotWithShape="0"/>
                </a:effectLst>
                <a:latin typeface="Times New Roman" pitchFamily="18" charset="0"/>
                <a:cs typeface="Times New Roman" pitchFamily="18" charset="0"/>
              </a:rPr>
              <a:t>      دراســة </a:t>
            </a:r>
            <a:r>
              <a:rPr lang="ar-DZ" sz="3200" dirty="0">
                <a:solidFill>
                  <a:schemeClr val="bg1"/>
                </a:solidFill>
                <a:effectLst>
                  <a:reflection blurRad="6350" stA="55000" endA="300" endPos="45500" dir="5400000" sy="-100000" algn="bl" rotWithShape="0"/>
                </a:effectLst>
                <a:latin typeface="Times New Roman" pitchFamily="18" charset="0"/>
                <a:cs typeface="Times New Roman" pitchFamily="18" charset="0"/>
              </a:rPr>
              <a:t>الجـانب التطبيقــي</a:t>
            </a:r>
            <a:endParaRPr lang="fr-FR" sz="3200" dirty="0">
              <a:solidFill>
                <a:schemeClr val="bg1"/>
              </a:solidFill>
              <a:effectLst>
                <a:reflection blurRad="6350" stA="55000" endA="300" endPos="45500" dir="5400000" sy="-100000" algn="bl" rotWithShape="0"/>
              </a:effectLst>
              <a:latin typeface="Times New Roman" pitchFamily="18" charset="0"/>
              <a:cs typeface="Times New Roman" pitchFamily="18" charset="0"/>
            </a:endParaRPr>
          </a:p>
        </p:txBody>
      </p:sp>
      <p:cxnSp>
        <p:nvCxnSpPr>
          <p:cNvPr id="80" name="Connecteur droit 5"/>
          <p:cNvCxnSpPr/>
          <p:nvPr/>
        </p:nvCxnSpPr>
        <p:spPr>
          <a:xfrm>
            <a:off x="6444208" y="416941"/>
            <a:ext cx="2571768" cy="1588"/>
          </a:xfrm>
          <a:prstGeom prst="line">
            <a:avLst/>
          </a:prstGeom>
        </p:spPr>
        <p:style>
          <a:lnRef idx="3">
            <a:schemeClr val="dk1"/>
          </a:lnRef>
          <a:fillRef idx="0">
            <a:schemeClr val="dk1"/>
          </a:fillRef>
          <a:effectRef idx="2">
            <a:schemeClr val="dk1"/>
          </a:effectRef>
          <a:fontRef idx="minor">
            <a:schemeClr val="tx1"/>
          </a:fontRef>
        </p:style>
      </p:cxnSp>
      <p:cxnSp>
        <p:nvCxnSpPr>
          <p:cNvPr id="81" name="Connecteur droit 6"/>
          <p:cNvCxnSpPr/>
          <p:nvPr/>
        </p:nvCxnSpPr>
        <p:spPr>
          <a:xfrm rot="5400000">
            <a:off x="8028910" y="848193"/>
            <a:ext cx="1214446" cy="1588"/>
          </a:xfrm>
          <a:prstGeom prst="line">
            <a:avLst/>
          </a:prstGeom>
        </p:spPr>
        <p:style>
          <a:lnRef idx="3">
            <a:schemeClr val="dk1"/>
          </a:lnRef>
          <a:fillRef idx="0">
            <a:schemeClr val="dk1"/>
          </a:fillRef>
          <a:effectRef idx="2">
            <a:schemeClr val="dk1"/>
          </a:effectRef>
          <a:fontRef idx="minor">
            <a:schemeClr val="tx1"/>
          </a:fontRef>
        </p:style>
      </p:cxnSp>
      <p:cxnSp>
        <p:nvCxnSpPr>
          <p:cNvPr id="82" name="Connecteur droit 7"/>
          <p:cNvCxnSpPr/>
          <p:nvPr/>
        </p:nvCxnSpPr>
        <p:spPr>
          <a:xfrm rot="5400000">
            <a:off x="8356919" y="507961"/>
            <a:ext cx="928694" cy="1588"/>
          </a:xfrm>
          <a:prstGeom prst="line">
            <a:avLst/>
          </a:prstGeom>
        </p:spPr>
        <p:style>
          <a:lnRef idx="3">
            <a:schemeClr val="dk1"/>
          </a:lnRef>
          <a:fillRef idx="0">
            <a:schemeClr val="dk1"/>
          </a:fillRef>
          <a:effectRef idx="2">
            <a:schemeClr val="dk1"/>
          </a:effectRef>
          <a:fontRef idx="minor">
            <a:schemeClr val="tx1"/>
          </a:fontRef>
        </p:style>
      </p:cxnSp>
      <p:graphicFrame>
        <p:nvGraphicFramePr>
          <p:cNvPr id="83" name="Table 82"/>
          <p:cNvGraphicFramePr>
            <a:graphicFrameLocks noGrp="1"/>
          </p:cNvGraphicFramePr>
          <p:nvPr>
            <p:extLst>
              <p:ext uri="{D42A27DB-BD31-4B8C-83A1-F6EECF244321}">
                <p14:modId xmlns:p14="http://schemas.microsoft.com/office/powerpoint/2010/main" val="203715624"/>
              </p:ext>
            </p:extLst>
          </p:nvPr>
        </p:nvGraphicFramePr>
        <p:xfrm>
          <a:off x="1979712" y="2276872"/>
          <a:ext cx="6277610" cy="1097280"/>
        </p:xfrm>
        <a:graphic>
          <a:graphicData uri="http://schemas.openxmlformats.org/drawingml/2006/table">
            <a:tbl>
              <a:tblPr rtl="1" firstRow="1" firstCol="1" bandRow="1">
                <a:tableStyleId>{5C22544A-7EE6-4342-B048-85BDC9FD1C3A}</a:tableStyleId>
              </a:tblPr>
              <a:tblGrid>
                <a:gridCol w="1569085"/>
                <a:gridCol w="1569085"/>
                <a:gridCol w="1569720"/>
                <a:gridCol w="1569720"/>
              </a:tblGrid>
              <a:tr h="0">
                <a:tc>
                  <a:txBody>
                    <a:bodyPr/>
                    <a:lstStyle/>
                    <a:p>
                      <a:pPr algn="ctr" rtl="1">
                        <a:lnSpc>
                          <a:spcPct val="150000"/>
                        </a:lnSpc>
                        <a:spcBef>
                          <a:spcPts val="600"/>
                        </a:spcBef>
                        <a:spcAft>
                          <a:spcPts val="0"/>
                        </a:spcAft>
                      </a:pPr>
                      <a:r>
                        <a:rPr lang="ar-DZ" sz="1200" dirty="0">
                          <a:effectLst/>
                        </a:rPr>
                        <a:t> </a:t>
                      </a:r>
                      <a:endParaRPr lang="fr-FR" sz="1200" dirty="0">
                        <a:effectLst/>
                        <a:latin typeface="Simplified Arabic"/>
                        <a:ea typeface="Calibri"/>
                      </a:endParaRPr>
                    </a:p>
                  </a:txBody>
                  <a:tcPr marL="68580" marR="68580" marT="0" marB="0"/>
                </a:tc>
                <a:tc>
                  <a:txBody>
                    <a:bodyPr/>
                    <a:lstStyle/>
                    <a:p>
                      <a:pPr algn="ctr" rtl="1">
                        <a:lnSpc>
                          <a:spcPct val="150000"/>
                        </a:lnSpc>
                        <a:spcBef>
                          <a:spcPts val="600"/>
                        </a:spcBef>
                        <a:spcAft>
                          <a:spcPts val="0"/>
                        </a:spcAft>
                      </a:pPr>
                      <a:r>
                        <a:rPr lang="ar-DZ" sz="1200" dirty="0">
                          <a:effectLst/>
                        </a:rPr>
                        <a:t>2009</a:t>
                      </a:r>
                      <a:endParaRPr lang="fr-FR" sz="1200" dirty="0">
                        <a:effectLst/>
                        <a:latin typeface="Simplified Arabic"/>
                        <a:ea typeface="Calibri"/>
                      </a:endParaRPr>
                    </a:p>
                  </a:txBody>
                  <a:tcPr marL="68580" marR="68580" marT="0" marB="0"/>
                </a:tc>
                <a:tc>
                  <a:txBody>
                    <a:bodyPr/>
                    <a:lstStyle/>
                    <a:p>
                      <a:pPr algn="ctr" rtl="1">
                        <a:lnSpc>
                          <a:spcPct val="150000"/>
                        </a:lnSpc>
                        <a:spcBef>
                          <a:spcPts val="600"/>
                        </a:spcBef>
                        <a:spcAft>
                          <a:spcPts val="0"/>
                        </a:spcAft>
                      </a:pPr>
                      <a:r>
                        <a:rPr lang="ar-DZ" sz="1200">
                          <a:effectLst/>
                        </a:rPr>
                        <a:t>2010</a:t>
                      </a:r>
                      <a:endParaRPr lang="fr-FR" sz="1200">
                        <a:effectLst/>
                        <a:latin typeface="Simplified Arabic"/>
                        <a:ea typeface="Calibri"/>
                      </a:endParaRPr>
                    </a:p>
                  </a:txBody>
                  <a:tcPr marL="68580" marR="68580" marT="0" marB="0"/>
                </a:tc>
                <a:tc>
                  <a:txBody>
                    <a:bodyPr/>
                    <a:lstStyle/>
                    <a:p>
                      <a:pPr algn="ctr" rtl="1">
                        <a:lnSpc>
                          <a:spcPct val="150000"/>
                        </a:lnSpc>
                        <a:spcBef>
                          <a:spcPts val="600"/>
                        </a:spcBef>
                        <a:spcAft>
                          <a:spcPts val="0"/>
                        </a:spcAft>
                      </a:pPr>
                      <a:r>
                        <a:rPr lang="ar-DZ" sz="1200">
                          <a:effectLst/>
                        </a:rPr>
                        <a:t>2011</a:t>
                      </a:r>
                      <a:endParaRPr lang="fr-FR" sz="1200">
                        <a:effectLst/>
                        <a:latin typeface="Simplified Arabic"/>
                        <a:ea typeface="Calibri"/>
                      </a:endParaRPr>
                    </a:p>
                  </a:txBody>
                  <a:tcPr marL="68580" marR="68580" marT="0" marB="0"/>
                </a:tc>
              </a:tr>
              <a:tr h="0">
                <a:tc>
                  <a:txBody>
                    <a:bodyPr/>
                    <a:lstStyle/>
                    <a:p>
                      <a:pPr algn="r" rtl="1">
                        <a:lnSpc>
                          <a:spcPct val="150000"/>
                        </a:lnSpc>
                        <a:spcBef>
                          <a:spcPts val="600"/>
                        </a:spcBef>
                        <a:spcAft>
                          <a:spcPts val="0"/>
                        </a:spcAft>
                      </a:pPr>
                      <a:r>
                        <a:rPr lang="ar-DZ" sz="1200">
                          <a:effectLst/>
                        </a:rPr>
                        <a:t>سيولة عامة</a:t>
                      </a:r>
                      <a:endParaRPr lang="fr-FR" sz="1200">
                        <a:effectLst/>
                        <a:latin typeface="Simplified Arabic"/>
                        <a:ea typeface="Calibri"/>
                      </a:endParaRPr>
                    </a:p>
                  </a:txBody>
                  <a:tcPr marL="68580" marR="68580" marT="0" marB="0"/>
                </a:tc>
                <a:tc>
                  <a:txBody>
                    <a:bodyPr/>
                    <a:lstStyle/>
                    <a:p>
                      <a:pPr algn="ctr" rtl="1">
                        <a:lnSpc>
                          <a:spcPct val="150000"/>
                        </a:lnSpc>
                        <a:spcBef>
                          <a:spcPts val="600"/>
                        </a:spcBef>
                        <a:spcAft>
                          <a:spcPts val="0"/>
                        </a:spcAft>
                      </a:pPr>
                      <a:r>
                        <a:rPr lang="ar-DZ" sz="1200">
                          <a:effectLst/>
                        </a:rPr>
                        <a:t>207</a:t>
                      </a:r>
                      <a:endParaRPr lang="fr-FR" sz="1200">
                        <a:effectLst/>
                        <a:latin typeface="Simplified Arabic"/>
                        <a:ea typeface="Calibri"/>
                      </a:endParaRPr>
                    </a:p>
                  </a:txBody>
                  <a:tcPr marL="68580" marR="68580" marT="0" marB="0"/>
                </a:tc>
                <a:tc>
                  <a:txBody>
                    <a:bodyPr/>
                    <a:lstStyle/>
                    <a:p>
                      <a:pPr algn="ctr" rtl="1">
                        <a:lnSpc>
                          <a:spcPct val="150000"/>
                        </a:lnSpc>
                        <a:spcBef>
                          <a:spcPts val="600"/>
                        </a:spcBef>
                        <a:spcAft>
                          <a:spcPts val="0"/>
                        </a:spcAft>
                      </a:pPr>
                      <a:r>
                        <a:rPr lang="ar-DZ" sz="1200">
                          <a:effectLst/>
                        </a:rPr>
                        <a:t>183</a:t>
                      </a:r>
                      <a:endParaRPr lang="fr-FR" sz="1200">
                        <a:effectLst/>
                        <a:latin typeface="Simplified Arabic"/>
                        <a:ea typeface="Calibri"/>
                      </a:endParaRPr>
                    </a:p>
                  </a:txBody>
                  <a:tcPr marL="68580" marR="68580" marT="0" marB="0"/>
                </a:tc>
                <a:tc>
                  <a:txBody>
                    <a:bodyPr/>
                    <a:lstStyle/>
                    <a:p>
                      <a:pPr algn="ctr" rtl="1">
                        <a:lnSpc>
                          <a:spcPct val="150000"/>
                        </a:lnSpc>
                        <a:spcBef>
                          <a:spcPts val="600"/>
                        </a:spcBef>
                        <a:spcAft>
                          <a:spcPts val="0"/>
                        </a:spcAft>
                      </a:pPr>
                      <a:r>
                        <a:rPr lang="ar-DZ" sz="1200">
                          <a:effectLst/>
                        </a:rPr>
                        <a:t>163</a:t>
                      </a:r>
                      <a:endParaRPr lang="fr-FR" sz="1200">
                        <a:effectLst/>
                        <a:latin typeface="Simplified Arabic"/>
                        <a:ea typeface="Calibri"/>
                      </a:endParaRPr>
                    </a:p>
                  </a:txBody>
                  <a:tcPr marL="68580" marR="68580" marT="0" marB="0"/>
                </a:tc>
              </a:tr>
              <a:tr h="0">
                <a:tc>
                  <a:txBody>
                    <a:bodyPr/>
                    <a:lstStyle/>
                    <a:p>
                      <a:pPr algn="r" rtl="1">
                        <a:lnSpc>
                          <a:spcPct val="150000"/>
                        </a:lnSpc>
                        <a:spcBef>
                          <a:spcPts val="600"/>
                        </a:spcBef>
                        <a:spcAft>
                          <a:spcPts val="0"/>
                        </a:spcAft>
                      </a:pPr>
                      <a:r>
                        <a:rPr lang="ar-DZ" sz="1200">
                          <a:effectLst/>
                        </a:rPr>
                        <a:t>سيولة نسبية</a:t>
                      </a:r>
                      <a:endParaRPr lang="fr-FR" sz="1200">
                        <a:effectLst/>
                        <a:latin typeface="Simplified Arabic"/>
                        <a:ea typeface="Calibri"/>
                      </a:endParaRPr>
                    </a:p>
                  </a:txBody>
                  <a:tcPr marL="68580" marR="68580" marT="0" marB="0"/>
                </a:tc>
                <a:tc>
                  <a:txBody>
                    <a:bodyPr/>
                    <a:lstStyle/>
                    <a:p>
                      <a:pPr algn="ctr" rtl="1">
                        <a:lnSpc>
                          <a:spcPct val="150000"/>
                        </a:lnSpc>
                        <a:spcBef>
                          <a:spcPts val="600"/>
                        </a:spcBef>
                        <a:spcAft>
                          <a:spcPts val="0"/>
                        </a:spcAft>
                      </a:pPr>
                      <a:r>
                        <a:rPr lang="ar-DZ" sz="1200">
                          <a:effectLst/>
                        </a:rPr>
                        <a:t>137</a:t>
                      </a:r>
                      <a:endParaRPr lang="fr-FR" sz="1200">
                        <a:effectLst/>
                        <a:latin typeface="Simplified Arabic"/>
                        <a:ea typeface="Calibri"/>
                      </a:endParaRPr>
                    </a:p>
                  </a:txBody>
                  <a:tcPr marL="68580" marR="68580" marT="0" marB="0"/>
                </a:tc>
                <a:tc>
                  <a:txBody>
                    <a:bodyPr/>
                    <a:lstStyle/>
                    <a:p>
                      <a:pPr algn="ctr" rtl="1">
                        <a:lnSpc>
                          <a:spcPct val="150000"/>
                        </a:lnSpc>
                        <a:spcBef>
                          <a:spcPts val="600"/>
                        </a:spcBef>
                        <a:spcAft>
                          <a:spcPts val="0"/>
                        </a:spcAft>
                      </a:pPr>
                      <a:r>
                        <a:rPr lang="ar-DZ" sz="1200">
                          <a:effectLst/>
                        </a:rPr>
                        <a:t>134</a:t>
                      </a:r>
                      <a:endParaRPr lang="fr-FR" sz="1200">
                        <a:effectLst/>
                        <a:latin typeface="Simplified Arabic"/>
                        <a:ea typeface="Calibri"/>
                      </a:endParaRPr>
                    </a:p>
                  </a:txBody>
                  <a:tcPr marL="68580" marR="68580" marT="0" marB="0"/>
                </a:tc>
                <a:tc>
                  <a:txBody>
                    <a:bodyPr/>
                    <a:lstStyle/>
                    <a:p>
                      <a:pPr algn="ctr" rtl="1">
                        <a:lnSpc>
                          <a:spcPct val="150000"/>
                        </a:lnSpc>
                        <a:spcBef>
                          <a:spcPts val="600"/>
                        </a:spcBef>
                        <a:spcAft>
                          <a:spcPts val="0"/>
                        </a:spcAft>
                      </a:pPr>
                      <a:r>
                        <a:rPr lang="ar-DZ" sz="1200">
                          <a:effectLst/>
                        </a:rPr>
                        <a:t>102</a:t>
                      </a:r>
                      <a:endParaRPr lang="fr-FR" sz="1200">
                        <a:effectLst/>
                        <a:latin typeface="Simplified Arabic"/>
                        <a:ea typeface="Calibri"/>
                      </a:endParaRPr>
                    </a:p>
                  </a:txBody>
                  <a:tcPr marL="68580" marR="68580" marT="0" marB="0"/>
                </a:tc>
              </a:tr>
              <a:tr h="0">
                <a:tc>
                  <a:txBody>
                    <a:bodyPr/>
                    <a:lstStyle/>
                    <a:p>
                      <a:pPr algn="r" rtl="1">
                        <a:lnSpc>
                          <a:spcPct val="150000"/>
                        </a:lnSpc>
                        <a:spcBef>
                          <a:spcPts val="600"/>
                        </a:spcBef>
                        <a:spcAft>
                          <a:spcPts val="0"/>
                        </a:spcAft>
                      </a:pPr>
                      <a:r>
                        <a:rPr lang="ar-DZ" sz="1200" dirty="0">
                          <a:effectLst/>
                        </a:rPr>
                        <a:t>سيولة حالية</a:t>
                      </a:r>
                      <a:endParaRPr lang="fr-FR" sz="1200" dirty="0">
                        <a:effectLst/>
                        <a:latin typeface="Simplified Arabic"/>
                        <a:ea typeface="Calibri"/>
                      </a:endParaRPr>
                    </a:p>
                  </a:txBody>
                  <a:tcPr marL="68580" marR="68580" marT="0" marB="0"/>
                </a:tc>
                <a:tc>
                  <a:txBody>
                    <a:bodyPr/>
                    <a:lstStyle/>
                    <a:p>
                      <a:pPr algn="ctr" rtl="1">
                        <a:lnSpc>
                          <a:spcPct val="150000"/>
                        </a:lnSpc>
                        <a:spcBef>
                          <a:spcPts val="600"/>
                        </a:spcBef>
                        <a:spcAft>
                          <a:spcPts val="0"/>
                        </a:spcAft>
                      </a:pPr>
                      <a:r>
                        <a:rPr lang="ar-DZ" sz="1200">
                          <a:effectLst/>
                        </a:rPr>
                        <a:t>13</a:t>
                      </a:r>
                      <a:endParaRPr lang="fr-FR" sz="1200">
                        <a:effectLst/>
                        <a:latin typeface="Simplified Arabic"/>
                        <a:ea typeface="Calibri"/>
                      </a:endParaRPr>
                    </a:p>
                  </a:txBody>
                  <a:tcPr marL="68580" marR="68580" marT="0" marB="0"/>
                </a:tc>
                <a:tc>
                  <a:txBody>
                    <a:bodyPr/>
                    <a:lstStyle/>
                    <a:p>
                      <a:pPr algn="ctr" rtl="1">
                        <a:lnSpc>
                          <a:spcPct val="150000"/>
                        </a:lnSpc>
                        <a:spcBef>
                          <a:spcPts val="600"/>
                        </a:spcBef>
                        <a:spcAft>
                          <a:spcPts val="0"/>
                        </a:spcAft>
                      </a:pPr>
                      <a:r>
                        <a:rPr lang="ar-DZ" sz="1200" dirty="0">
                          <a:effectLst/>
                        </a:rPr>
                        <a:t>9</a:t>
                      </a:r>
                      <a:endParaRPr lang="fr-FR" sz="1200" dirty="0">
                        <a:effectLst/>
                        <a:latin typeface="Simplified Arabic"/>
                        <a:ea typeface="Calibri"/>
                      </a:endParaRPr>
                    </a:p>
                  </a:txBody>
                  <a:tcPr marL="68580" marR="68580" marT="0" marB="0"/>
                </a:tc>
                <a:tc>
                  <a:txBody>
                    <a:bodyPr/>
                    <a:lstStyle/>
                    <a:p>
                      <a:pPr algn="ctr" rtl="1">
                        <a:lnSpc>
                          <a:spcPct val="150000"/>
                        </a:lnSpc>
                        <a:spcBef>
                          <a:spcPts val="600"/>
                        </a:spcBef>
                        <a:spcAft>
                          <a:spcPts val="0"/>
                        </a:spcAft>
                      </a:pPr>
                      <a:r>
                        <a:rPr lang="ar-DZ" sz="1200" dirty="0">
                          <a:effectLst/>
                        </a:rPr>
                        <a:t>05</a:t>
                      </a:r>
                      <a:endParaRPr lang="fr-FR" sz="1200" dirty="0">
                        <a:effectLst/>
                        <a:latin typeface="Simplified Arabic"/>
                        <a:ea typeface="Calibri"/>
                      </a:endParaRPr>
                    </a:p>
                  </a:txBody>
                  <a:tcPr marL="68580" marR="68580" marT="0" marB="0"/>
                </a:tc>
              </a:tr>
            </a:tbl>
          </a:graphicData>
        </a:graphic>
      </p:graphicFrame>
      <p:sp>
        <p:nvSpPr>
          <p:cNvPr id="84" name="Rectangle 83"/>
          <p:cNvSpPr/>
          <p:nvPr/>
        </p:nvSpPr>
        <p:spPr>
          <a:xfrm>
            <a:off x="2267744" y="3717032"/>
            <a:ext cx="5886400" cy="646331"/>
          </a:xfrm>
          <a:prstGeom prst="rect">
            <a:avLst/>
          </a:prstGeom>
        </p:spPr>
        <p:txBody>
          <a:bodyPr wrap="square">
            <a:spAutoFit/>
          </a:bodyPr>
          <a:lstStyle/>
          <a:p>
            <a:pPr algn="r" rtl="1"/>
            <a:r>
              <a:rPr lang="ar-DZ" dirty="0"/>
              <a:t>نسبة السيولة كبيرة لأن الأصول المتحركة غلقت مجموع الديون المتوسطة الأجل عكس ذلك فإن السيولة الحالية هي أقل مما يتطلب إلى الديون.</a:t>
            </a:r>
            <a:endParaRPr lang="fr-FR" dirty="0"/>
          </a:p>
        </p:txBody>
      </p:sp>
    </p:spTree>
    <p:extLst>
      <p:ext uri="{BB962C8B-B14F-4D97-AF65-F5344CB8AC3E}">
        <p14:creationId xmlns:p14="http://schemas.microsoft.com/office/powerpoint/2010/main" val="421993066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p:cTn id="13" dur="1000" fill="hold"/>
                                        <p:tgtEl>
                                          <p:spTgt spid="23"/>
                                        </p:tgtEl>
                                        <p:attrNameLst>
                                          <p:attrName>ppt_w</p:attrName>
                                        </p:attrNameLst>
                                      </p:cBhvr>
                                      <p:tavLst>
                                        <p:tav tm="0">
                                          <p:val>
                                            <p:fltVal val="0"/>
                                          </p:val>
                                        </p:tav>
                                        <p:tav tm="100000">
                                          <p:val>
                                            <p:strVal val="#ppt_w"/>
                                          </p:val>
                                        </p:tav>
                                      </p:tavLst>
                                    </p:anim>
                                    <p:anim calcmode="lin" valueType="num">
                                      <p:cBhvr>
                                        <p:cTn id="14" dur="1000" fill="hold"/>
                                        <p:tgtEl>
                                          <p:spTgt spid="23"/>
                                        </p:tgtEl>
                                        <p:attrNameLst>
                                          <p:attrName>ppt_h</p:attrName>
                                        </p:attrNameLst>
                                      </p:cBhvr>
                                      <p:tavLst>
                                        <p:tav tm="0">
                                          <p:val>
                                            <p:fltVal val="0"/>
                                          </p:val>
                                        </p:tav>
                                        <p:tav tm="100000">
                                          <p:val>
                                            <p:strVal val="#ppt_h"/>
                                          </p:val>
                                        </p:tav>
                                      </p:tavLst>
                                    </p:anim>
                                    <p:animEffect transition="in" filter="fade">
                                      <p:cBhvr>
                                        <p:cTn id="15" dur="1000"/>
                                        <p:tgtEl>
                                          <p:spTgt spid="23"/>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p:cTn id="18" dur="1000" fill="hold"/>
                                        <p:tgtEl>
                                          <p:spTgt spid="24"/>
                                        </p:tgtEl>
                                        <p:attrNameLst>
                                          <p:attrName>ppt_w</p:attrName>
                                        </p:attrNameLst>
                                      </p:cBhvr>
                                      <p:tavLst>
                                        <p:tav tm="0">
                                          <p:val>
                                            <p:fltVal val="0"/>
                                          </p:val>
                                        </p:tav>
                                        <p:tav tm="100000">
                                          <p:val>
                                            <p:strVal val="#ppt_w"/>
                                          </p:val>
                                        </p:tav>
                                      </p:tavLst>
                                    </p:anim>
                                    <p:anim calcmode="lin" valueType="num">
                                      <p:cBhvr>
                                        <p:cTn id="19" dur="1000" fill="hold"/>
                                        <p:tgtEl>
                                          <p:spTgt spid="24"/>
                                        </p:tgtEl>
                                        <p:attrNameLst>
                                          <p:attrName>ppt_h</p:attrName>
                                        </p:attrNameLst>
                                      </p:cBhvr>
                                      <p:tavLst>
                                        <p:tav tm="0">
                                          <p:val>
                                            <p:fltVal val="0"/>
                                          </p:val>
                                        </p:tav>
                                        <p:tav tm="100000">
                                          <p:val>
                                            <p:strVal val="#ppt_h"/>
                                          </p:val>
                                        </p:tav>
                                      </p:tavLst>
                                    </p:anim>
                                    <p:animEffect transition="in" filter="fade">
                                      <p:cBhvr>
                                        <p:cTn id="20" dur="1000"/>
                                        <p:tgtEl>
                                          <p:spTgt spid="24"/>
                                        </p:tgtEl>
                                      </p:cBhvr>
                                    </p:animEffect>
                                  </p:childTnLst>
                                </p:cTn>
                              </p:par>
                            </p:childTnLst>
                          </p:cTn>
                        </p:par>
                        <p:par>
                          <p:cTn id="21" fill="hold">
                            <p:stCondLst>
                              <p:cond delay="2000"/>
                            </p:stCondLst>
                            <p:childTnLst>
                              <p:par>
                                <p:cTn id="22" presetID="22" presetClass="entr" presetSubtype="1"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up)">
                                      <p:cBhvr>
                                        <p:cTn id="24" dur="1000"/>
                                        <p:tgtEl>
                                          <p:spTgt spid="10"/>
                                        </p:tgtEl>
                                      </p:cBhvr>
                                    </p:animEffect>
                                  </p:childTnLst>
                                </p:cTn>
                              </p:par>
                            </p:childTnLst>
                          </p:cTn>
                        </p:par>
                        <p:par>
                          <p:cTn id="25" fill="hold">
                            <p:stCondLst>
                              <p:cond delay="3000"/>
                            </p:stCondLst>
                            <p:childTnLst>
                              <p:par>
                                <p:cTn id="26" presetID="22" presetClass="entr" presetSubtype="1" fill="hold" nodeType="after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wipe(up)">
                                      <p:cBhvr>
                                        <p:cTn id="28" dur="1000"/>
                                        <p:tgtEl>
                                          <p:spTgt spid="26"/>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up)">
                                      <p:cBhvr>
                                        <p:cTn id="31" dur="1000"/>
                                        <p:tgtEl>
                                          <p:spTgt spid="22"/>
                                        </p:tgtEl>
                                      </p:cBhvr>
                                    </p:animEffect>
                                  </p:childTnLst>
                                </p:cTn>
                              </p:par>
                            </p:childTnLst>
                          </p:cTn>
                        </p:par>
                        <p:par>
                          <p:cTn id="32" fill="hold">
                            <p:stCondLst>
                              <p:cond delay="4000"/>
                            </p:stCondLst>
                            <p:childTnLst>
                              <p:par>
                                <p:cTn id="33" presetID="16" presetClass="entr" presetSubtype="37" fill="hold"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barn(outVertical)">
                                      <p:cBhvr>
                                        <p:cTn id="35" dur="1000"/>
                                        <p:tgtEl>
                                          <p:spTgt spid="34"/>
                                        </p:tgtEl>
                                      </p:cBhvr>
                                    </p:animEffect>
                                  </p:childTnLst>
                                </p:cTn>
                              </p:par>
                            </p:childTnLst>
                          </p:cTn>
                        </p:par>
                        <p:par>
                          <p:cTn id="36" fill="hold">
                            <p:stCondLst>
                              <p:cond delay="5000"/>
                            </p:stCondLst>
                            <p:childTnLst>
                              <p:par>
                                <p:cTn id="37" presetID="22" presetClass="entr" presetSubtype="1" fill="hold" nodeType="after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wipe(up)">
                                      <p:cBhvr>
                                        <p:cTn id="39" dur="1000"/>
                                        <p:tgtEl>
                                          <p:spTgt spid="38"/>
                                        </p:tgtEl>
                                      </p:cBhvr>
                                    </p:animEffect>
                                  </p:childTnLst>
                                </p:cTn>
                              </p:par>
                              <p:par>
                                <p:cTn id="40" presetID="22" presetClass="entr" presetSubtype="1" fill="hold" nodeType="with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wipe(up)">
                                      <p:cBhvr>
                                        <p:cTn id="42" dur="1000"/>
                                        <p:tgtEl>
                                          <p:spTgt spid="36"/>
                                        </p:tgtEl>
                                      </p:cBhvr>
                                    </p:animEffect>
                                  </p:childTnLst>
                                </p:cTn>
                              </p:par>
                            </p:childTnLst>
                          </p:cTn>
                        </p:par>
                        <p:par>
                          <p:cTn id="43" fill="hold">
                            <p:stCondLst>
                              <p:cond delay="6000"/>
                            </p:stCondLst>
                            <p:childTnLst>
                              <p:par>
                                <p:cTn id="44" presetID="22" presetClass="entr" presetSubtype="1" fill="hold" grpId="0" nodeType="after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ipe(up)">
                                      <p:cBhvr>
                                        <p:cTn id="46" dur="1000"/>
                                        <p:tgtEl>
                                          <p:spTgt spid="17"/>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wipe(up)">
                                      <p:cBhvr>
                                        <p:cTn id="49" dur="1000"/>
                                        <p:tgtEl>
                                          <p:spTgt spid="39"/>
                                        </p:tgtEl>
                                      </p:cBhvr>
                                    </p:animEffect>
                                  </p:childTnLst>
                                </p:cTn>
                              </p:par>
                            </p:childTnLst>
                          </p:cTn>
                        </p:par>
                        <p:par>
                          <p:cTn id="50" fill="hold">
                            <p:stCondLst>
                              <p:cond delay="7000"/>
                            </p:stCondLst>
                            <p:childTnLst>
                              <p:par>
                                <p:cTn id="51" presetID="22" presetClass="entr" presetSubtype="1" fill="hold" nodeType="afterEffect">
                                  <p:stCondLst>
                                    <p:cond delay="0"/>
                                  </p:stCondLst>
                                  <p:childTnLst>
                                    <p:set>
                                      <p:cBhvr>
                                        <p:cTn id="52" dur="1" fill="hold">
                                          <p:stCondLst>
                                            <p:cond delay="0"/>
                                          </p:stCondLst>
                                        </p:cTn>
                                        <p:tgtEl>
                                          <p:spTgt spid="47"/>
                                        </p:tgtEl>
                                        <p:attrNameLst>
                                          <p:attrName>style.visibility</p:attrName>
                                        </p:attrNameLst>
                                      </p:cBhvr>
                                      <p:to>
                                        <p:strVal val="visible"/>
                                      </p:to>
                                    </p:set>
                                    <p:animEffect transition="in" filter="wipe(up)">
                                      <p:cBhvr>
                                        <p:cTn id="53" dur="1000"/>
                                        <p:tgtEl>
                                          <p:spTgt spid="47"/>
                                        </p:tgtEl>
                                      </p:cBhvr>
                                    </p:animEffect>
                                  </p:childTnLst>
                                </p:cTn>
                              </p:par>
                              <p:par>
                                <p:cTn id="54" presetID="22" presetClass="entr" presetSubtype="1" fill="hold" nodeType="withEffect">
                                  <p:stCondLst>
                                    <p:cond delay="0"/>
                                  </p:stCondLst>
                                  <p:childTnLst>
                                    <p:set>
                                      <p:cBhvr>
                                        <p:cTn id="55" dur="1" fill="hold">
                                          <p:stCondLst>
                                            <p:cond delay="0"/>
                                          </p:stCondLst>
                                        </p:cTn>
                                        <p:tgtEl>
                                          <p:spTgt spid="42"/>
                                        </p:tgtEl>
                                        <p:attrNameLst>
                                          <p:attrName>style.visibility</p:attrName>
                                        </p:attrNameLst>
                                      </p:cBhvr>
                                      <p:to>
                                        <p:strVal val="visible"/>
                                      </p:to>
                                    </p:set>
                                    <p:animEffect transition="in" filter="wipe(up)">
                                      <p:cBhvr>
                                        <p:cTn id="56" dur="1000"/>
                                        <p:tgtEl>
                                          <p:spTgt spid="42"/>
                                        </p:tgtEl>
                                      </p:cBhvr>
                                    </p:animEffect>
                                  </p:childTnLst>
                                </p:cTn>
                              </p:par>
                            </p:childTnLst>
                          </p:cTn>
                        </p:par>
                        <p:par>
                          <p:cTn id="57" fill="hold">
                            <p:stCondLst>
                              <p:cond delay="8000"/>
                            </p:stCondLst>
                            <p:childTnLst>
                              <p:par>
                                <p:cTn id="58" presetID="22" presetClass="entr" presetSubtype="1" fill="hold" grpId="0" nodeType="after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wipe(up)">
                                      <p:cBhvr>
                                        <p:cTn id="60" dur="1000"/>
                                        <p:tgtEl>
                                          <p:spTgt spid="29"/>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53"/>
                                        </p:tgtEl>
                                        <p:attrNameLst>
                                          <p:attrName>style.visibility</p:attrName>
                                        </p:attrNameLst>
                                      </p:cBhvr>
                                      <p:to>
                                        <p:strVal val="visible"/>
                                      </p:to>
                                    </p:set>
                                    <p:animEffect transition="in" filter="wipe(up)">
                                      <p:cBhvr>
                                        <p:cTn id="63" dur="1000"/>
                                        <p:tgtEl>
                                          <p:spTgt spid="53"/>
                                        </p:tgtEl>
                                      </p:cBhvr>
                                    </p:animEffect>
                                  </p:childTnLst>
                                </p:cTn>
                              </p:par>
                            </p:childTnLst>
                          </p:cTn>
                        </p:par>
                        <p:par>
                          <p:cTn id="64" fill="hold">
                            <p:stCondLst>
                              <p:cond delay="9000"/>
                            </p:stCondLst>
                            <p:childTnLst>
                              <p:par>
                                <p:cTn id="65" presetID="22" presetClass="entr" presetSubtype="1" fill="hold" nodeType="afterEffect">
                                  <p:stCondLst>
                                    <p:cond delay="0"/>
                                  </p:stCondLst>
                                  <p:childTnLst>
                                    <p:set>
                                      <p:cBhvr>
                                        <p:cTn id="66" dur="1" fill="hold">
                                          <p:stCondLst>
                                            <p:cond delay="0"/>
                                          </p:stCondLst>
                                        </p:cTn>
                                        <p:tgtEl>
                                          <p:spTgt spid="66"/>
                                        </p:tgtEl>
                                        <p:attrNameLst>
                                          <p:attrName>style.visibility</p:attrName>
                                        </p:attrNameLst>
                                      </p:cBhvr>
                                      <p:to>
                                        <p:strVal val="visible"/>
                                      </p:to>
                                    </p:set>
                                    <p:animEffect transition="in" filter="wipe(up)">
                                      <p:cBhvr>
                                        <p:cTn id="67" dur="1000"/>
                                        <p:tgtEl>
                                          <p:spTgt spid="66"/>
                                        </p:tgtEl>
                                      </p:cBhvr>
                                    </p:animEffect>
                                  </p:childTnLst>
                                </p:cTn>
                              </p:par>
                              <p:par>
                                <p:cTn id="68" presetID="22" presetClass="entr" presetSubtype="1" fill="hold" nodeType="withEffect">
                                  <p:stCondLst>
                                    <p:cond delay="0"/>
                                  </p:stCondLst>
                                  <p:childTnLst>
                                    <p:set>
                                      <p:cBhvr>
                                        <p:cTn id="69" dur="1" fill="hold">
                                          <p:stCondLst>
                                            <p:cond delay="0"/>
                                          </p:stCondLst>
                                        </p:cTn>
                                        <p:tgtEl>
                                          <p:spTgt spid="75"/>
                                        </p:tgtEl>
                                        <p:attrNameLst>
                                          <p:attrName>style.visibility</p:attrName>
                                        </p:attrNameLst>
                                      </p:cBhvr>
                                      <p:to>
                                        <p:strVal val="visible"/>
                                      </p:to>
                                    </p:set>
                                    <p:animEffect transition="in" filter="wipe(up)">
                                      <p:cBhvr>
                                        <p:cTn id="70" dur="1000"/>
                                        <p:tgtEl>
                                          <p:spTgt spid="75"/>
                                        </p:tgtEl>
                                      </p:cBhvr>
                                    </p:animEffect>
                                  </p:childTnLst>
                                </p:cTn>
                              </p:par>
                            </p:childTnLst>
                          </p:cTn>
                        </p:par>
                        <p:par>
                          <p:cTn id="71" fill="hold">
                            <p:stCondLst>
                              <p:cond delay="10000"/>
                            </p:stCondLst>
                            <p:childTnLst>
                              <p:par>
                                <p:cTn id="72" presetID="22" presetClass="entr" presetSubtype="1" fill="hold" grpId="0" nodeType="afterEffect">
                                  <p:stCondLst>
                                    <p:cond delay="0"/>
                                  </p:stCondLst>
                                  <p:childTnLst>
                                    <p:set>
                                      <p:cBhvr>
                                        <p:cTn id="73" dur="1" fill="hold">
                                          <p:stCondLst>
                                            <p:cond delay="0"/>
                                          </p:stCondLst>
                                        </p:cTn>
                                        <p:tgtEl>
                                          <p:spTgt spid="19"/>
                                        </p:tgtEl>
                                        <p:attrNameLst>
                                          <p:attrName>style.visibility</p:attrName>
                                        </p:attrNameLst>
                                      </p:cBhvr>
                                      <p:to>
                                        <p:strVal val="visible"/>
                                      </p:to>
                                    </p:set>
                                    <p:animEffect transition="in" filter="wipe(up)">
                                      <p:cBhvr>
                                        <p:cTn id="74" dur="1000"/>
                                        <p:tgtEl>
                                          <p:spTgt spid="19"/>
                                        </p:tgtEl>
                                      </p:cBhvr>
                                    </p:animEffect>
                                  </p:childTnLst>
                                </p:cTn>
                              </p:par>
                              <p:par>
                                <p:cTn id="75" presetID="22" presetClass="entr" presetSubtype="1" fill="hold" grpId="0" nodeType="withEffect">
                                  <p:stCondLst>
                                    <p:cond delay="0"/>
                                  </p:stCondLst>
                                  <p:childTnLst>
                                    <p:set>
                                      <p:cBhvr>
                                        <p:cTn id="76" dur="1" fill="hold">
                                          <p:stCondLst>
                                            <p:cond delay="0"/>
                                          </p:stCondLst>
                                        </p:cTn>
                                        <p:tgtEl>
                                          <p:spTgt spid="30"/>
                                        </p:tgtEl>
                                        <p:attrNameLst>
                                          <p:attrName>style.visibility</p:attrName>
                                        </p:attrNameLst>
                                      </p:cBhvr>
                                      <p:to>
                                        <p:strVal val="visible"/>
                                      </p:to>
                                    </p:set>
                                    <p:animEffect transition="in" filter="wipe(up)">
                                      <p:cBhvr>
                                        <p:cTn id="77" dur="1000"/>
                                        <p:tgtEl>
                                          <p:spTgt spid="30"/>
                                        </p:tgtEl>
                                      </p:cBhvr>
                                    </p:animEffect>
                                  </p:childTnLst>
                                </p:cTn>
                              </p:par>
                            </p:childTnLst>
                          </p:cTn>
                        </p:par>
                        <p:par>
                          <p:cTn id="78" fill="hold">
                            <p:stCondLst>
                              <p:cond delay="11000"/>
                            </p:stCondLst>
                            <p:childTnLst>
                              <p:par>
                                <p:cTn id="79" presetID="22" presetClass="entr" presetSubtype="1" fill="hold" nodeType="afterEffect">
                                  <p:stCondLst>
                                    <p:cond delay="0"/>
                                  </p:stCondLst>
                                  <p:childTnLst>
                                    <p:set>
                                      <p:cBhvr>
                                        <p:cTn id="80" dur="1" fill="hold">
                                          <p:stCondLst>
                                            <p:cond delay="0"/>
                                          </p:stCondLst>
                                        </p:cTn>
                                        <p:tgtEl>
                                          <p:spTgt spid="67"/>
                                        </p:tgtEl>
                                        <p:attrNameLst>
                                          <p:attrName>style.visibility</p:attrName>
                                        </p:attrNameLst>
                                      </p:cBhvr>
                                      <p:to>
                                        <p:strVal val="visible"/>
                                      </p:to>
                                    </p:set>
                                    <p:animEffect transition="in" filter="wipe(up)">
                                      <p:cBhvr>
                                        <p:cTn id="81" dur="1000"/>
                                        <p:tgtEl>
                                          <p:spTgt spid="67"/>
                                        </p:tgtEl>
                                      </p:cBhvr>
                                    </p:animEffect>
                                  </p:childTnLst>
                                </p:cTn>
                              </p:par>
                              <p:par>
                                <p:cTn id="82" presetID="22" presetClass="entr" presetSubtype="1" fill="hold" nodeType="withEffect">
                                  <p:stCondLst>
                                    <p:cond delay="0"/>
                                  </p:stCondLst>
                                  <p:childTnLst>
                                    <p:set>
                                      <p:cBhvr>
                                        <p:cTn id="83" dur="1" fill="hold">
                                          <p:stCondLst>
                                            <p:cond delay="0"/>
                                          </p:stCondLst>
                                        </p:cTn>
                                        <p:tgtEl>
                                          <p:spTgt spid="77"/>
                                        </p:tgtEl>
                                        <p:attrNameLst>
                                          <p:attrName>style.visibility</p:attrName>
                                        </p:attrNameLst>
                                      </p:cBhvr>
                                      <p:to>
                                        <p:strVal val="visible"/>
                                      </p:to>
                                    </p:set>
                                    <p:animEffect transition="in" filter="wipe(up)">
                                      <p:cBhvr>
                                        <p:cTn id="84" dur="1000"/>
                                        <p:tgtEl>
                                          <p:spTgt spid="77"/>
                                        </p:tgtEl>
                                      </p:cBhvr>
                                    </p:animEffect>
                                  </p:childTnLst>
                                </p:cTn>
                              </p:par>
                            </p:childTnLst>
                          </p:cTn>
                        </p:par>
                        <p:par>
                          <p:cTn id="85" fill="hold">
                            <p:stCondLst>
                              <p:cond delay="12000"/>
                            </p:stCondLst>
                            <p:childTnLst>
                              <p:par>
                                <p:cTn id="86" presetID="22" presetClass="entr" presetSubtype="1" fill="hold" grpId="0" nodeType="after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wipe(up)">
                                      <p:cBhvr>
                                        <p:cTn id="88" dur="1000"/>
                                        <p:tgtEl>
                                          <p:spTgt spid="31"/>
                                        </p:tgtEl>
                                      </p:cBhvr>
                                    </p:animEffect>
                                  </p:childTnLst>
                                </p:cTn>
                              </p:par>
                              <p:par>
                                <p:cTn id="89" presetID="22" presetClass="entr" presetSubtype="1" fill="hold" grpId="0" nodeType="withEffect">
                                  <p:stCondLst>
                                    <p:cond delay="0"/>
                                  </p:stCondLst>
                                  <p:childTnLst>
                                    <p:set>
                                      <p:cBhvr>
                                        <p:cTn id="90" dur="1" fill="hold">
                                          <p:stCondLst>
                                            <p:cond delay="0"/>
                                          </p:stCondLst>
                                        </p:cTn>
                                        <p:tgtEl>
                                          <p:spTgt spid="41"/>
                                        </p:tgtEl>
                                        <p:attrNameLst>
                                          <p:attrName>style.visibility</p:attrName>
                                        </p:attrNameLst>
                                      </p:cBhvr>
                                      <p:to>
                                        <p:strVal val="visible"/>
                                      </p:to>
                                    </p:set>
                                    <p:animEffect transition="in" filter="wipe(up)">
                                      <p:cBhvr>
                                        <p:cTn id="91" dur="1000"/>
                                        <p:tgtEl>
                                          <p:spTgt spid="41"/>
                                        </p:tgtEl>
                                      </p:cBhvr>
                                    </p:animEffect>
                                  </p:childTnLst>
                                </p:cTn>
                              </p:par>
                            </p:childTnLst>
                          </p:cTn>
                        </p:par>
                        <p:par>
                          <p:cTn id="92" fill="hold">
                            <p:stCondLst>
                              <p:cond delay="13000"/>
                            </p:stCondLst>
                            <p:childTnLst>
                              <p:par>
                                <p:cTn id="93" presetID="22" presetClass="entr" presetSubtype="1" fill="hold" nodeType="afterEffect">
                                  <p:stCondLst>
                                    <p:cond delay="0"/>
                                  </p:stCondLst>
                                  <p:childTnLst>
                                    <p:set>
                                      <p:cBhvr>
                                        <p:cTn id="94" dur="1" fill="hold">
                                          <p:stCondLst>
                                            <p:cond delay="0"/>
                                          </p:stCondLst>
                                        </p:cTn>
                                        <p:tgtEl>
                                          <p:spTgt spid="68"/>
                                        </p:tgtEl>
                                        <p:attrNameLst>
                                          <p:attrName>style.visibility</p:attrName>
                                        </p:attrNameLst>
                                      </p:cBhvr>
                                      <p:to>
                                        <p:strVal val="visible"/>
                                      </p:to>
                                    </p:set>
                                    <p:animEffect transition="in" filter="wipe(up)">
                                      <p:cBhvr>
                                        <p:cTn id="95" dur="1000"/>
                                        <p:tgtEl>
                                          <p:spTgt spid="68"/>
                                        </p:tgtEl>
                                      </p:cBhvr>
                                    </p:animEffect>
                                  </p:childTnLst>
                                </p:cTn>
                              </p:par>
                            </p:childTnLst>
                          </p:cTn>
                        </p:par>
                        <p:par>
                          <p:cTn id="96" fill="hold">
                            <p:stCondLst>
                              <p:cond delay="14000"/>
                            </p:stCondLst>
                            <p:childTnLst>
                              <p:par>
                                <p:cTn id="97" presetID="22" presetClass="entr" presetSubtype="1" fill="hold" grpId="0" nodeType="afterEffect">
                                  <p:stCondLst>
                                    <p:cond delay="0"/>
                                  </p:stCondLst>
                                  <p:childTnLst>
                                    <p:set>
                                      <p:cBhvr>
                                        <p:cTn id="98" dur="1" fill="hold">
                                          <p:stCondLst>
                                            <p:cond delay="0"/>
                                          </p:stCondLst>
                                        </p:cTn>
                                        <p:tgtEl>
                                          <p:spTgt spid="32"/>
                                        </p:tgtEl>
                                        <p:attrNameLst>
                                          <p:attrName>style.visibility</p:attrName>
                                        </p:attrNameLst>
                                      </p:cBhvr>
                                      <p:to>
                                        <p:strVal val="visible"/>
                                      </p:to>
                                    </p:set>
                                    <p:animEffect transition="in" filter="wipe(up)">
                                      <p:cBhvr>
                                        <p:cTn id="99" dur="1000"/>
                                        <p:tgtEl>
                                          <p:spTgt spid="32"/>
                                        </p:tgtEl>
                                      </p:cBhvr>
                                    </p:animEffect>
                                  </p:childTnLst>
                                </p:cTn>
                              </p:par>
                            </p:childTnLst>
                          </p:cTn>
                        </p:par>
                        <p:par>
                          <p:cTn id="100" fill="hold">
                            <p:stCondLst>
                              <p:cond delay="15000"/>
                            </p:stCondLst>
                            <p:childTnLst>
                              <p:par>
                                <p:cTn id="101" presetID="22" presetClass="entr" presetSubtype="1" fill="hold" nodeType="afterEffect">
                                  <p:stCondLst>
                                    <p:cond delay="0"/>
                                  </p:stCondLst>
                                  <p:childTnLst>
                                    <p:set>
                                      <p:cBhvr>
                                        <p:cTn id="102" dur="1" fill="hold">
                                          <p:stCondLst>
                                            <p:cond delay="0"/>
                                          </p:stCondLst>
                                        </p:cTn>
                                        <p:tgtEl>
                                          <p:spTgt spid="69"/>
                                        </p:tgtEl>
                                        <p:attrNameLst>
                                          <p:attrName>style.visibility</p:attrName>
                                        </p:attrNameLst>
                                      </p:cBhvr>
                                      <p:to>
                                        <p:strVal val="visible"/>
                                      </p:to>
                                    </p:set>
                                    <p:animEffect transition="in" filter="wipe(up)">
                                      <p:cBhvr>
                                        <p:cTn id="103" dur="1000"/>
                                        <p:tgtEl>
                                          <p:spTgt spid="69"/>
                                        </p:tgtEl>
                                      </p:cBhvr>
                                    </p:animEffect>
                                  </p:childTnLst>
                                </p:cTn>
                              </p:par>
                            </p:childTnLst>
                          </p:cTn>
                        </p:par>
                        <p:par>
                          <p:cTn id="104" fill="hold">
                            <p:stCondLst>
                              <p:cond delay="16000"/>
                            </p:stCondLst>
                            <p:childTnLst>
                              <p:par>
                                <p:cTn id="105" presetID="22" presetClass="entr" presetSubtype="1" fill="hold" grpId="0" nodeType="afterEffect">
                                  <p:stCondLst>
                                    <p:cond delay="0"/>
                                  </p:stCondLst>
                                  <p:childTnLst>
                                    <p:set>
                                      <p:cBhvr>
                                        <p:cTn id="106" dur="1" fill="hold">
                                          <p:stCondLst>
                                            <p:cond delay="0"/>
                                          </p:stCondLst>
                                        </p:cTn>
                                        <p:tgtEl>
                                          <p:spTgt spid="56"/>
                                        </p:tgtEl>
                                        <p:attrNameLst>
                                          <p:attrName>style.visibility</p:attrName>
                                        </p:attrNameLst>
                                      </p:cBhvr>
                                      <p:to>
                                        <p:strVal val="visible"/>
                                      </p:to>
                                    </p:set>
                                    <p:animEffect transition="in" filter="wipe(up)">
                                      <p:cBhvr>
                                        <p:cTn id="107" dur="1000"/>
                                        <p:tgtEl>
                                          <p:spTgt spid="56"/>
                                        </p:tgtEl>
                                      </p:cBhvr>
                                    </p:animEffect>
                                  </p:childTnLst>
                                </p:cTn>
                              </p:par>
                            </p:childTnLst>
                          </p:cTn>
                        </p:par>
                        <p:par>
                          <p:cTn id="108" fill="hold">
                            <p:stCondLst>
                              <p:cond delay="17000"/>
                            </p:stCondLst>
                            <p:childTnLst>
                              <p:par>
                                <p:cTn id="109" presetID="22" presetClass="entr" presetSubtype="8" fill="hold" nodeType="afterEffect">
                                  <p:stCondLst>
                                    <p:cond delay="0"/>
                                  </p:stCondLst>
                                  <p:childTnLst>
                                    <p:set>
                                      <p:cBhvr>
                                        <p:cTn id="110" dur="1" fill="hold">
                                          <p:stCondLst>
                                            <p:cond delay="0"/>
                                          </p:stCondLst>
                                        </p:cTn>
                                        <p:tgtEl>
                                          <p:spTgt spid="60"/>
                                        </p:tgtEl>
                                        <p:attrNameLst>
                                          <p:attrName>style.visibility</p:attrName>
                                        </p:attrNameLst>
                                      </p:cBhvr>
                                      <p:to>
                                        <p:strVal val="visible"/>
                                      </p:to>
                                    </p:set>
                                    <p:animEffect transition="in" filter="wipe(left)">
                                      <p:cBhvr>
                                        <p:cTn id="111" dur="1000"/>
                                        <p:tgtEl>
                                          <p:spTgt spid="60"/>
                                        </p:tgtEl>
                                      </p:cBhvr>
                                    </p:animEffect>
                                  </p:childTnLst>
                                </p:cTn>
                              </p:par>
                            </p:childTnLst>
                          </p:cTn>
                        </p:par>
                        <p:par>
                          <p:cTn id="112" fill="hold">
                            <p:stCondLst>
                              <p:cond delay="18000"/>
                            </p:stCondLst>
                            <p:childTnLst>
                              <p:par>
                                <p:cTn id="113" presetID="22" presetClass="entr" presetSubtype="1" fill="hold" grpId="0" nodeType="afterEffect">
                                  <p:stCondLst>
                                    <p:cond delay="0"/>
                                  </p:stCondLst>
                                  <p:childTnLst>
                                    <p:set>
                                      <p:cBhvr>
                                        <p:cTn id="114" dur="1" fill="hold">
                                          <p:stCondLst>
                                            <p:cond delay="0"/>
                                          </p:stCondLst>
                                        </p:cTn>
                                        <p:tgtEl>
                                          <p:spTgt spid="58"/>
                                        </p:tgtEl>
                                        <p:attrNameLst>
                                          <p:attrName>style.visibility</p:attrName>
                                        </p:attrNameLst>
                                      </p:cBhvr>
                                      <p:to>
                                        <p:strVal val="visible"/>
                                      </p:to>
                                    </p:set>
                                    <p:animEffect transition="in" filter="wipe(up)">
                                      <p:cBhvr>
                                        <p:cTn id="115" dur="1000"/>
                                        <p:tgtEl>
                                          <p:spTgt spid="58"/>
                                        </p:tgtEl>
                                      </p:cBhvr>
                                    </p:animEffect>
                                  </p:childTnLst>
                                </p:cTn>
                              </p:par>
                            </p:childTnLst>
                          </p:cTn>
                        </p:par>
                      </p:childTnLst>
                    </p:cTn>
                  </p:par>
                  <p:par>
                    <p:cTn id="116" fill="hold">
                      <p:stCondLst>
                        <p:cond delay="indefinite"/>
                      </p:stCondLst>
                      <p:childTnLst>
                        <p:par>
                          <p:cTn id="117" fill="hold">
                            <p:stCondLst>
                              <p:cond delay="0"/>
                            </p:stCondLst>
                            <p:childTnLst>
                              <p:par>
                                <p:cTn id="118" presetID="2" presetClass="exit" presetSubtype="4" fill="hold" grpId="1" nodeType="clickEffect">
                                  <p:stCondLst>
                                    <p:cond delay="0"/>
                                  </p:stCondLst>
                                  <p:childTnLst>
                                    <p:anim calcmode="lin" valueType="num">
                                      <p:cBhvr additive="base">
                                        <p:cTn id="119" dur="500"/>
                                        <p:tgtEl>
                                          <p:spTgt spid="7"/>
                                        </p:tgtEl>
                                        <p:attrNameLst>
                                          <p:attrName>ppt_x</p:attrName>
                                        </p:attrNameLst>
                                      </p:cBhvr>
                                      <p:tavLst>
                                        <p:tav tm="0">
                                          <p:val>
                                            <p:strVal val="ppt_x"/>
                                          </p:val>
                                        </p:tav>
                                        <p:tav tm="100000">
                                          <p:val>
                                            <p:strVal val="ppt_x"/>
                                          </p:val>
                                        </p:tav>
                                      </p:tavLst>
                                    </p:anim>
                                    <p:anim calcmode="lin" valueType="num">
                                      <p:cBhvr additive="base">
                                        <p:cTn id="120" dur="500"/>
                                        <p:tgtEl>
                                          <p:spTgt spid="7"/>
                                        </p:tgtEl>
                                        <p:attrNameLst>
                                          <p:attrName>ppt_y</p:attrName>
                                        </p:attrNameLst>
                                      </p:cBhvr>
                                      <p:tavLst>
                                        <p:tav tm="0">
                                          <p:val>
                                            <p:strVal val="ppt_y"/>
                                          </p:val>
                                        </p:tav>
                                        <p:tav tm="100000">
                                          <p:val>
                                            <p:strVal val="1+ppt_h/2"/>
                                          </p:val>
                                        </p:tav>
                                      </p:tavLst>
                                    </p:anim>
                                    <p:set>
                                      <p:cBhvr>
                                        <p:cTn id="121" dur="1" fill="hold">
                                          <p:stCondLst>
                                            <p:cond delay="499"/>
                                          </p:stCondLst>
                                        </p:cTn>
                                        <p:tgtEl>
                                          <p:spTgt spid="7"/>
                                        </p:tgtEl>
                                        <p:attrNameLst>
                                          <p:attrName>style.visibility</p:attrName>
                                        </p:attrNameLst>
                                      </p:cBhvr>
                                      <p:to>
                                        <p:strVal val="hidden"/>
                                      </p:to>
                                    </p:set>
                                  </p:childTnLst>
                                </p:cTn>
                              </p:par>
                              <p:par>
                                <p:cTn id="122" presetID="2" presetClass="exit" presetSubtype="4" fill="hold" grpId="1" nodeType="withEffect">
                                  <p:stCondLst>
                                    <p:cond delay="0"/>
                                  </p:stCondLst>
                                  <p:childTnLst>
                                    <p:anim calcmode="lin" valueType="num">
                                      <p:cBhvr additive="base">
                                        <p:cTn id="123" dur="500"/>
                                        <p:tgtEl>
                                          <p:spTgt spid="23"/>
                                        </p:tgtEl>
                                        <p:attrNameLst>
                                          <p:attrName>ppt_x</p:attrName>
                                        </p:attrNameLst>
                                      </p:cBhvr>
                                      <p:tavLst>
                                        <p:tav tm="0">
                                          <p:val>
                                            <p:strVal val="ppt_x"/>
                                          </p:val>
                                        </p:tav>
                                        <p:tav tm="100000">
                                          <p:val>
                                            <p:strVal val="ppt_x"/>
                                          </p:val>
                                        </p:tav>
                                      </p:tavLst>
                                    </p:anim>
                                    <p:anim calcmode="lin" valueType="num">
                                      <p:cBhvr additive="base">
                                        <p:cTn id="124" dur="500"/>
                                        <p:tgtEl>
                                          <p:spTgt spid="23"/>
                                        </p:tgtEl>
                                        <p:attrNameLst>
                                          <p:attrName>ppt_y</p:attrName>
                                        </p:attrNameLst>
                                      </p:cBhvr>
                                      <p:tavLst>
                                        <p:tav tm="0">
                                          <p:val>
                                            <p:strVal val="ppt_y"/>
                                          </p:val>
                                        </p:tav>
                                        <p:tav tm="100000">
                                          <p:val>
                                            <p:strVal val="1+ppt_h/2"/>
                                          </p:val>
                                        </p:tav>
                                      </p:tavLst>
                                    </p:anim>
                                    <p:set>
                                      <p:cBhvr>
                                        <p:cTn id="125" dur="1" fill="hold">
                                          <p:stCondLst>
                                            <p:cond delay="499"/>
                                          </p:stCondLst>
                                        </p:cTn>
                                        <p:tgtEl>
                                          <p:spTgt spid="23"/>
                                        </p:tgtEl>
                                        <p:attrNameLst>
                                          <p:attrName>style.visibility</p:attrName>
                                        </p:attrNameLst>
                                      </p:cBhvr>
                                      <p:to>
                                        <p:strVal val="hidden"/>
                                      </p:to>
                                    </p:set>
                                  </p:childTnLst>
                                </p:cTn>
                              </p:par>
                              <p:par>
                                <p:cTn id="126" presetID="2" presetClass="exit" presetSubtype="4" fill="hold" grpId="1" nodeType="withEffect">
                                  <p:stCondLst>
                                    <p:cond delay="0"/>
                                  </p:stCondLst>
                                  <p:childTnLst>
                                    <p:anim calcmode="lin" valueType="num">
                                      <p:cBhvr additive="base">
                                        <p:cTn id="127" dur="500"/>
                                        <p:tgtEl>
                                          <p:spTgt spid="24"/>
                                        </p:tgtEl>
                                        <p:attrNameLst>
                                          <p:attrName>ppt_x</p:attrName>
                                        </p:attrNameLst>
                                      </p:cBhvr>
                                      <p:tavLst>
                                        <p:tav tm="0">
                                          <p:val>
                                            <p:strVal val="ppt_x"/>
                                          </p:val>
                                        </p:tav>
                                        <p:tav tm="100000">
                                          <p:val>
                                            <p:strVal val="ppt_x"/>
                                          </p:val>
                                        </p:tav>
                                      </p:tavLst>
                                    </p:anim>
                                    <p:anim calcmode="lin" valueType="num">
                                      <p:cBhvr additive="base">
                                        <p:cTn id="128" dur="500"/>
                                        <p:tgtEl>
                                          <p:spTgt spid="24"/>
                                        </p:tgtEl>
                                        <p:attrNameLst>
                                          <p:attrName>ppt_y</p:attrName>
                                        </p:attrNameLst>
                                      </p:cBhvr>
                                      <p:tavLst>
                                        <p:tav tm="0">
                                          <p:val>
                                            <p:strVal val="ppt_y"/>
                                          </p:val>
                                        </p:tav>
                                        <p:tav tm="100000">
                                          <p:val>
                                            <p:strVal val="1+ppt_h/2"/>
                                          </p:val>
                                        </p:tav>
                                      </p:tavLst>
                                    </p:anim>
                                    <p:set>
                                      <p:cBhvr>
                                        <p:cTn id="129" dur="1" fill="hold">
                                          <p:stCondLst>
                                            <p:cond delay="499"/>
                                          </p:stCondLst>
                                        </p:cTn>
                                        <p:tgtEl>
                                          <p:spTgt spid="24"/>
                                        </p:tgtEl>
                                        <p:attrNameLst>
                                          <p:attrName>style.visibility</p:attrName>
                                        </p:attrNameLst>
                                      </p:cBhvr>
                                      <p:to>
                                        <p:strVal val="hidden"/>
                                      </p:to>
                                    </p:set>
                                  </p:childTnLst>
                                </p:cTn>
                              </p:par>
                              <p:par>
                                <p:cTn id="130" presetID="2" presetClass="exit" presetSubtype="4" fill="hold" grpId="1" nodeType="withEffect">
                                  <p:stCondLst>
                                    <p:cond delay="0"/>
                                  </p:stCondLst>
                                  <p:childTnLst>
                                    <p:anim calcmode="lin" valueType="num">
                                      <p:cBhvr additive="base">
                                        <p:cTn id="131" dur="500"/>
                                        <p:tgtEl>
                                          <p:spTgt spid="10"/>
                                        </p:tgtEl>
                                        <p:attrNameLst>
                                          <p:attrName>ppt_x</p:attrName>
                                        </p:attrNameLst>
                                      </p:cBhvr>
                                      <p:tavLst>
                                        <p:tav tm="0">
                                          <p:val>
                                            <p:strVal val="ppt_x"/>
                                          </p:val>
                                        </p:tav>
                                        <p:tav tm="100000">
                                          <p:val>
                                            <p:strVal val="ppt_x"/>
                                          </p:val>
                                        </p:tav>
                                      </p:tavLst>
                                    </p:anim>
                                    <p:anim calcmode="lin" valueType="num">
                                      <p:cBhvr additive="base">
                                        <p:cTn id="132" dur="500"/>
                                        <p:tgtEl>
                                          <p:spTgt spid="10"/>
                                        </p:tgtEl>
                                        <p:attrNameLst>
                                          <p:attrName>ppt_y</p:attrName>
                                        </p:attrNameLst>
                                      </p:cBhvr>
                                      <p:tavLst>
                                        <p:tav tm="0">
                                          <p:val>
                                            <p:strVal val="ppt_y"/>
                                          </p:val>
                                        </p:tav>
                                        <p:tav tm="100000">
                                          <p:val>
                                            <p:strVal val="1+ppt_h/2"/>
                                          </p:val>
                                        </p:tav>
                                      </p:tavLst>
                                    </p:anim>
                                    <p:set>
                                      <p:cBhvr>
                                        <p:cTn id="133" dur="1" fill="hold">
                                          <p:stCondLst>
                                            <p:cond delay="499"/>
                                          </p:stCondLst>
                                        </p:cTn>
                                        <p:tgtEl>
                                          <p:spTgt spid="10"/>
                                        </p:tgtEl>
                                        <p:attrNameLst>
                                          <p:attrName>style.visibility</p:attrName>
                                        </p:attrNameLst>
                                      </p:cBhvr>
                                      <p:to>
                                        <p:strVal val="hidden"/>
                                      </p:to>
                                    </p:set>
                                  </p:childTnLst>
                                </p:cTn>
                              </p:par>
                              <p:par>
                                <p:cTn id="134" presetID="2" presetClass="exit" presetSubtype="4" fill="hold" nodeType="withEffect">
                                  <p:stCondLst>
                                    <p:cond delay="0"/>
                                  </p:stCondLst>
                                  <p:childTnLst>
                                    <p:anim calcmode="lin" valueType="num">
                                      <p:cBhvr additive="base">
                                        <p:cTn id="135" dur="500"/>
                                        <p:tgtEl>
                                          <p:spTgt spid="26"/>
                                        </p:tgtEl>
                                        <p:attrNameLst>
                                          <p:attrName>ppt_x</p:attrName>
                                        </p:attrNameLst>
                                      </p:cBhvr>
                                      <p:tavLst>
                                        <p:tav tm="0">
                                          <p:val>
                                            <p:strVal val="ppt_x"/>
                                          </p:val>
                                        </p:tav>
                                        <p:tav tm="100000">
                                          <p:val>
                                            <p:strVal val="ppt_x"/>
                                          </p:val>
                                        </p:tav>
                                      </p:tavLst>
                                    </p:anim>
                                    <p:anim calcmode="lin" valueType="num">
                                      <p:cBhvr additive="base">
                                        <p:cTn id="136" dur="500"/>
                                        <p:tgtEl>
                                          <p:spTgt spid="26"/>
                                        </p:tgtEl>
                                        <p:attrNameLst>
                                          <p:attrName>ppt_y</p:attrName>
                                        </p:attrNameLst>
                                      </p:cBhvr>
                                      <p:tavLst>
                                        <p:tav tm="0">
                                          <p:val>
                                            <p:strVal val="ppt_y"/>
                                          </p:val>
                                        </p:tav>
                                        <p:tav tm="100000">
                                          <p:val>
                                            <p:strVal val="1+ppt_h/2"/>
                                          </p:val>
                                        </p:tav>
                                      </p:tavLst>
                                    </p:anim>
                                    <p:set>
                                      <p:cBhvr>
                                        <p:cTn id="137" dur="1" fill="hold">
                                          <p:stCondLst>
                                            <p:cond delay="499"/>
                                          </p:stCondLst>
                                        </p:cTn>
                                        <p:tgtEl>
                                          <p:spTgt spid="26"/>
                                        </p:tgtEl>
                                        <p:attrNameLst>
                                          <p:attrName>style.visibility</p:attrName>
                                        </p:attrNameLst>
                                      </p:cBhvr>
                                      <p:to>
                                        <p:strVal val="hidden"/>
                                      </p:to>
                                    </p:set>
                                  </p:childTnLst>
                                </p:cTn>
                              </p:par>
                              <p:par>
                                <p:cTn id="138" presetID="2" presetClass="exit" presetSubtype="4" fill="hold" grpId="1" nodeType="withEffect">
                                  <p:stCondLst>
                                    <p:cond delay="0"/>
                                  </p:stCondLst>
                                  <p:childTnLst>
                                    <p:anim calcmode="lin" valueType="num">
                                      <p:cBhvr additive="base">
                                        <p:cTn id="139" dur="500"/>
                                        <p:tgtEl>
                                          <p:spTgt spid="22"/>
                                        </p:tgtEl>
                                        <p:attrNameLst>
                                          <p:attrName>ppt_x</p:attrName>
                                        </p:attrNameLst>
                                      </p:cBhvr>
                                      <p:tavLst>
                                        <p:tav tm="0">
                                          <p:val>
                                            <p:strVal val="ppt_x"/>
                                          </p:val>
                                        </p:tav>
                                        <p:tav tm="100000">
                                          <p:val>
                                            <p:strVal val="ppt_x"/>
                                          </p:val>
                                        </p:tav>
                                      </p:tavLst>
                                    </p:anim>
                                    <p:anim calcmode="lin" valueType="num">
                                      <p:cBhvr additive="base">
                                        <p:cTn id="140" dur="500"/>
                                        <p:tgtEl>
                                          <p:spTgt spid="22"/>
                                        </p:tgtEl>
                                        <p:attrNameLst>
                                          <p:attrName>ppt_y</p:attrName>
                                        </p:attrNameLst>
                                      </p:cBhvr>
                                      <p:tavLst>
                                        <p:tav tm="0">
                                          <p:val>
                                            <p:strVal val="ppt_y"/>
                                          </p:val>
                                        </p:tav>
                                        <p:tav tm="100000">
                                          <p:val>
                                            <p:strVal val="1+ppt_h/2"/>
                                          </p:val>
                                        </p:tav>
                                      </p:tavLst>
                                    </p:anim>
                                    <p:set>
                                      <p:cBhvr>
                                        <p:cTn id="141" dur="1" fill="hold">
                                          <p:stCondLst>
                                            <p:cond delay="499"/>
                                          </p:stCondLst>
                                        </p:cTn>
                                        <p:tgtEl>
                                          <p:spTgt spid="22"/>
                                        </p:tgtEl>
                                        <p:attrNameLst>
                                          <p:attrName>style.visibility</p:attrName>
                                        </p:attrNameLst>
                                      </p:cBhvr>
                                      <p:to>
                                        <p:strVal val="hidden"/>
                                      </p:to>
                                    </p:set>
                                  </p:childTnLst>
                                </p:cTn>
                              </p:par>
                              <p:par>
                                <p:cTn id="142" presetID="2" presetClass="exit" presetSubtype="4" fill="hold" nodeType="withEffect">
                                  <p:stCondLst>
                                    <p:cond delay="0"/>
                                  </p:stCondLst>
                                  <p:childTnLst>
                                    <p:anim calcmode="lin" valueType="num">
                                      <p:cBhvr additive="base">
                                        <p:cTn id="143" dur="500"/>
                                        <p:tgtEl>
                                          <p:spTgt spid="34"/>
                                        </p:tgtEl>
                                        <p:attrNameLst>
                                          <p:attrName>ppt_x</p:attrName>
                                        </p:attrNameLst>
                                      </p:cBhvr>
                                      <p:tavLst>
                                        <p:tav tm="0">
                                          <p:val>
                                            <p:strVal val="ppt_x"/>
                                          </p:val>
                                        </p:tav>
                                        <p:tav tm="100000">
                                          <p:val>
                                            <p:strVal val="ppt_x"/>
                                          </p:val>
                                        </p:tav>
                                      </p:tavLst>
                                    </p:anim>
                                    <p:anim calcmode="lin" valueType="num">
                                      <p:cBhvr additive="base">
                                        <p:cTn id="144" dur="500"/>
                                        <p:tgtEl>
                                          <p:spTgt spid="34"/>
                                        </p:tgtEl>
                                        <p:attrNameLst>
                                          <p:attrName>ppt_y</p:attrName>
                                        </p:attrNameLst>
                                      </p:cBhvr>
                                      <p:tavLst>
                                        <p:tav tm="0">
                                          <p:val>
                                            <p:strVal val="ppt_y"/>
                                          </p:val>
                                        </p:tav>
                                        <p:tav tm="100000">
                                          <p:val>
                                            <p:strVal val="1+ppt_h/2"/>
                                          </p:val>
                                        </p:tav>
                                      </p:tavLst>
                                    </p:anim>
                                    <p:set>
                                      <p:cBhvr>
                                        <p:cTn id="145" dur="1" fill="hold">
                                          <p:stCondLst>
                                            <p:cond delay="499"/>
                                          </p:stCondLst>
                                        </p:cTn>
                                        <p:tgtEl>
                                          <p:spTgt spid="34"/>
                                        </p:tgtEl>
                                        <p:attrNameLst>
                                          <p:attrName>style.visibility</p:attrName>
                                        </p:attrNameLst>
                                      </p:cBhvr>
                                      <p:to>
                                        <p:strVal val="hidden"/>
                                      </p:to>
                                    </p:set>
                                  </p:childTnLst>
                                </p:cTn>
                              </p:par>
                              <p:par>
                                <p:cTn id="146" presetID="2" presetClass="exit" presetSubtype="4" fill="hold" nodeType="withEffect">
                                  <p:stCondLst>
                                    <p:cond delay="0"/>
                                  </p:stCondLst>
                                  <p:childTnLst>
                                    <p:anim calcmode="lin" valueType="num">
                                      <p:cBhvr additive="base">
                                        <p:cTn id="147" dur="500"/>
                                        <p:tgtEl>
                                          <p:spTgt spid="38"/>
                                        </p:tgtEl>
                                        <p:attrNameLst>
                                          <p:attrName>ppt_x</p:attrName>
                                        </p:attrNameLst>
                                      </p:cBhvr>
                                      <p:tavLst>
                                        <p:tav tm="0">
                                          <p:val>
                                            <p:strVal val="ppt_x"/>
                                          </p:val>
                                        </p:tav>
                                        <p:tav tm="100000">
                                          <p:val>
                                            <p:strVal val="ppt_x"/>
                                          </p:val>
                                        </p:tav>
                                      </p:tavLst>
                                    </p:anim>
                                    <p:anim calcmode="lin" valueType="num">
                                      <p:cBhvr additive="base">
                                        <p:cTn id="148" dur="500"/>
                                        <p:tgtEl>
                                          <p:spTgt spid="38"/>
                                        </p:tgtEl>
                                        <p:attrNameLst>
                                          <p:attrName>ppt_y</p:attrName>
                                        </p:attrNameLst>
                                      </p:cBhvr>
                                      <p:tavLst>
                                        <p:tav tm="0">
                                          <p:val>
                                            <p:strVal val="ppt_y"/>
                                          </p:val>
                                        </p:tav>
                                        <p:tav tm="100000">
                                          <p:val>
                                            <p:strVal val="1+ppt_h/2"/>
                                          </p:val>
                                        </p:tav>
                                      </p:tavLst>
                                    </p:anim>
                                    <p:set>
                                      <p:cBhvr>
                                        <p:cTn id="149" dur="1" fill="hold">
                                          <p:stCondLst>
                                            <p:cond delay="499"/>
                                          </p:stCondLst>
                                        </p:cTn>
                                        <p:tgtEl>
                                          <p:spTgt spid="38"/>
                                        </p:tgtEl>
                                        <p:attrNameLst>
                                          <p:attrName>style.visibility</p:attrName>
                                        </p:attrNameLst>
                                      </p:cBhvr>
                                      <p:to>
                                        <p:strVal val="hidden"/>
                                      </p:to>
                                    </p:set>
                                  </p:childTnLst>
                                </p:cTn>
                              </p:par>
                              <p:par>
                                <p:cTn id="150" presetID="2" presetClass="exit" presetSubtype="4" fill="hold" nodeType="withEffect">
                                  <p:stCondLst>
                                    <p:cond delay="0"/>
                                  </p:stCondLst>
                                  <p:childTnLst>
                                    <p:anim calcmode="lin" valueType="num">
                                      <p:cBhvr additive="base">
                                        <p:cTn id="151" dur="500"/>
                                        <p:tgtEl>
                                          <p:spTgt spid="36"/>
                                        </p:tgtEl>
                                        <p:attrNameLst>
                                          <p:attrName>ppt_x</p:attrName>
                                        </p:attrNameLst>
                                      </p:cBhvr>
                                      <p:tavLst>
                                        <p:tav tm="0">
                                          <p:val>
                                            <p:strVal val="ppt_x"/>
                                          </p:val>
                                        </p:tav>
                                        <p:tav tm="100000">
                                          <p:val>
                                            <p:strVal val="ppt_x"/>
                                          </p:val>
                                        </p:tav>
                                      </p:tavLst>
                                    </p:anim>
                                    <p:anim calcmode="lin" valueType="num">
                                      <p:cBhvr additive="base">
                                        <p:cTn id="152" dur="500"/>
                                        <p:tgtEl>
                                          <p:spTgt spid="36"/>
                                        </p:tgtEl>
                                        <p:attrNameLst>
                                          <p:attrName>ppt_y</p:attrName>
                                        </p:attrNameLst>
                                      </p:cBhvr>
                                      <p:tavLst>
                                        <p:tav tm="0">
                                          <p:val>
                                            <p:strVal val="ppt_y"/>
                                          </p:val>
                                        </p:tav>
                                        <p:tav tm="100000">
                                          <p:val>
                                            <p:strVal val="1+ppt_h/2"/>
                                          </p:val>
                                        </p:tav>
                                      </p:tavLst>
                                    </p:anim>
                                    <p:set>
                                      <p:cBhvr>
                                        <p:cTn id="153" dur="1" fill="hold">
                                          <p:stCondLst>
                                            <p:cond delay="499"/>
                                          </p:stCondLst>
                                        </p:cTn>
                                        <p:tgtEl>
                                          <p:spTgt spid="36"/>
                                        </p:tgtEl>
                                        <p:attrNameLst>
                                          <p:attrName>style.visibility</p:attrName>
                                        </p:attrNameLst>
                                      </p:cBhvr>
                                      <p:to>
                                        <p:strVal val="hidden"/>
                                      </p:to>
                                    </p:set>
                                  </p:childTnLst>
                                </p:cTn>
                              </p:par>
                              <p:par>
                                <p:cTn id="154" presetID="2" presetClass="exit" presetSubtype="4" fill="hold" grpId="1" nodeType="withEffect">
                                  <p:stCondLst>
                                    <p:cond delay="0"/>
                                  </p:stCondLst>
                                  <p:childTnLst>
                                    <p:anim calcmode="lin" valueType="num">
                                      <p:cBhvr additive="base">
                                        <p:cTn id="155" dur="500"/>
                                        <p:tgtEl>
                                          <p:spTgt spid="17"/>
                                        </p:tgtEl>
                                        <p:attrNameLst>
                                          <p:attrName>ppt_x</p:attrName>
                                        </p:attrNameLst>
                                      </p:cBhvr>
                                      <p:tavLst>
                                        <p:tav tm="0">
                                          <p:val>
                                            <p:strVal val="ppt_x"/>
                                          </p:val>
                                        </p:tav>
                                        <p:tav tm="100000">
                                          <p:val>
                                            <p:strVal val="ppt_x"/>
                                          </p:val>
                                        </p:tav>
                                      </p:tavLst>
                                    </p:anim>
                                    <p:anim calcmode="lin" valueType="num">
                                      <p:cBhvr additive="base">
                                        <p:cTn id="156" dur="500"/>
                                        <p:tgtEl>
                                          <p:spTgt spid="17"/>
                                        </p:tgtEl>
                                        <p:attrNameLst>
                                          <p:attrName>ppt_y</p:attrName>
                                        </p:attrNameLst>
                                      </p:cBhvr>
                                      <p:tavLst>
                                        <p:tav tm="0">
                                          <p:val>
                                            <p:strVal val="ppt_y"/>
                                          </p:val>
                                        </p:tav>
                                        <p:tav tm="100000">
                                          <p:val>
                                            <p:strVal val="1+ppt_h/2"/>
                                          </p:val>
                                        </p:tav>
                                      </p:tavLst>
                                    </p:anim>
                                    <p:set>
                                      <p:cBhvr>
                                        <p:cTn id="157" dur="1" fill="hold">
                                          <p:stCondLst>
                                            <p:cond delay="499"/>
                                          </p:stCondLst>
                                        </p:cTn>
                                        <p:tgtEl>
                                          <p:spTgt spid="17"/>
                                        </p:tgtEl>
                                        <p:attrNameLst>
                                          <p:attrName>style.visibility</p:attrName>
                                        </p:attrNameLst>
                                      </p:cBhvr>
                                      <p:to>
                                        <p:strVal val="hidden"/>
                                      </p:to>
                                    </p:set>
                                  </p:childTnLst>
                                </p:cTn>
                              </p:par>
                              <p:par>
                                <p:cTn id="158" presetID="2" presetClass="exit" presetSubtype="4" fill="hold" grpId="1" nodeType="withEffect">
                                  <p:stCondLst>
                                    <p:cond delay="0"/>
                                  </p:stCondLst>
                                  <p:childTnLst>
                                    <p:anim calcmode="lin" valueType="num">
                                      <p:cBhvr additive="base">
                                        <p:cTn id="159" dur="500"/>
                                        <p:tgtEl>
                                          <p:spTgt spid="39"/>
                                        </p:tgtEl>
                                        <p:attrNameLst>
                                          <p:attrName>ppt_x</p:attrName>
                                        </p:attrNameLst>
                                      </p:cBhvr>
                                      <p:tavLst>
                                        <p:tav tm="0">
                                          <p:val>
                                            <p:strVal val="ppt_x"/>
                                          </p:val>
                                        </p:tav>
                                        <p:tav tm="100000">
                                          <p:val>
                                            <p:strVal val="ppt_x"/>
                                          </p:val>
                                        </p:tav>
                                      </p:tavLst>
                                    </p:anim>
                                    <p:anim calcmode="lin" valueType="num">
                                      <p:cBhvr additive="base">
                                        <p:cTn id="160" dur="500"/>
                                        <p:tgtEl>
                                          <p:spTgt spid="39"/>
                                        </p:tgtEl>
                                        <p:attrNameLst>
                                          <p:attrName>ppt_y</p:attrName>
                                        </p:attrNameLst>
                                      </p:cBhvr>
                                      <p:tavLst>
                                        <p:tav tm="0">
                                          <p:val>
                                            <p:strVal val="ppt_y"/>
                                          </p:val>
                                        </p:tav>
                                        <p:tav tm="100000">
                                          <p:val>
                                            <p:strVal val="1+ppt_h/2"/>
                                          </p:val>
                                        </p:tav>
                                      </p:tavLst>
                                    </p:anim>
                                    <p:set>
                                      <p:cBhvr>
                                        <p:cTn id="161" dur="1" fill="hold">
                                          <p:stCondLst>
                                            <p:cond delay="499"/>
                                          </p:stCondLst>
                                        </p:cTn>
                                        <p:tgtEl>
                                          <p:spTgt spid="39"/>
                                        </p:tgtEl>
                                        <p:attrNameLst>
                                          <p:attrName>style.visibility</p:attrName>
                                        </p:attrNameLst>
                                      </p:cBhvr>
                                      <p:to>
                                        <p:strVal val="hidden"/>
                                      </p:to>
                                    </p:set>
                                  </p:childTnLst>
                                </p:cTn>
                              </p:par>
                              <p:par>
                                <p:cTn id="162" presetID="2" presetClass="exit" presetSubtype="4" fill="hold" nodeType="withEffect">
                                  <p:stCondLst>
                                    <p:cond delay="0"/>
                                  </p:stCondLst>
                                  <p:childTnLst>
                                    <p:anim calcmode="lin" valueType="num">
                                      <p:cBhvr additive="base">
                                        <p:cTn id="163" dur="500"/>
                                        <p:tgtEl>
                                          <p:spTgt spid="47"/>
                                        </p:tgtEl>
                                        <p:attrNameLst>
                                          <p:attrName>ppt_x</p:attrName>
                                        </p:attrNameLst>
                                      </p:cBhvr>
                                      <p:tavLst>
                                        <p:tav tm="0">
                                          <p:val>
                                            <p:strVal val="ppt_x"/>
                                          </p:val>
                                        </p:tav>
                                        <p:tav tm="100000">
                                          <p:val>
                                            <p:strVal val="ppt_x"/>
                                          </p:val>
                                        </p:tav>
                                      </p:tavLst>
                                    </p:anim>
                                    <p:anim calcmode="lin" valueType="num">
                                      <p:cBhvr additive="base">
                                        <p:cTn id="164" dur="500"/>
                                        <p:tgtEl>
                                          <p:spTgt spid="47"/>
                                        </p:tgtEl>
                                        <p:attrNameLst>
                                          <p:attrName>ppt_y</p:attrName>
                                        </p:attrNameLst>
                                      </p:cBhvr>
                                      <p:tavLst>
                                        <p:tav tm="0">
                                          <p:val>
                                            <p:strVal val="ppt_y"/>
                                          </p:val>
                                        </p:tav>
                                        <p:tav tm="100000">
                                          <p:val>
                                            <p:strVal val="1+ppt_h/2"/>
                                          </p:val>
                                        </p:tav>
                                      </p:tavLst>
                                    </p:anim>
                                    <p:set>
                                      <p:cBhvr>
                                        <p:cTn id="165" dur="1" fill="hold">
                                          <p:stCondLst>
                                            <p:cond delay="499"/>
                                          </p:stCondLst>
                                        </p:cTn>
                                        <p:tgtEl>
                                          <p:spTgt spid="47"/>
                                        </p:tgtEl>
                                        <p:attrNameLst>
                                          <p:attrName>style.visibility</p:attrName>
                                        </p:attrNameLst>
                                      </p:cBhvr>
                                      <p:to>
                                        <p:strVal val="hidden"/>
                                      </p:to>
                                    </p:set>
                                  </p:childTnLst>
                                </p:cTn>
                              </p:par>
                              <p:par>
                                <p:cTn id="166" presetID="2" presetClass="exit" presetSubtype="4" fill="hold" nodeType="withEffect">
                                  <p:stCondLst>
                                    <p:cond delay="0"/>
                                  </p:stCondLst>
                                  <p:childTnLst>
                                    <p:anim calcmode="lin" valueType="num">
                                      <p:cBhvr additive="base">
                                        <p:cTn id="167" dur="500"/>
                                        <p:tgtEl>
                                          <p:spTgt spid="42"/>
                                        </p:tgtEl>
                                        <p:attrNameLst>
                                          <p:attrName>ppt_x</p:attrName>
                                        </p:attrNameLst>
                                      </p:cBhvr>
                                      <p:tavLst>
                                        <p:tav tm="0">
                                          <p:val>
                                            <p:strVal val="ppt_x"/>
                                          </p:val>
                                        </p:tav>
                                        <p:tav tm="100000">
                                          <p:val>
                                            <p:strVal val="ppt_x"/>
                                          </p:val>
                                        </p:tav>
                                      </p:tavLst>
                                    </p:anim>
                                    <p:anim calcmode="lin" valueType="num">
                                      <p:cBhvr additive="base">
                                        <p:cTn id="168" dur="500"/>
                                        <p:tgtEl>
                                          <p:spTgt spid="42"/>
                                        </p:tgtEl>
                                        <p:attrNameLst>
                                          <p:attrName>ppt_y</p:attrName>
                                        </p:attrNameLst>
                                      </p:cBhvr>
                                      <p:tavLst>
                                        <p:tav tm="0">
                                          <p:val>
                                            <p:strVal val="ppt_y"/>
                                          </p:val>
                                        </p:tav>
                                        <p:tav tm="100000">
                                          <p:val>
                                            <p:strVal val="1+ppt_h/2"/>
                                          </p:val>
                                        </p:tav>
                                      </p:tavLst>
                                    </p:anim>
                                    <p:set>
                                      <p:cBhvr>
                                        <p:cTn id="169" dur="1" fill="hold">
                                          <p:stCondLst>
                                            <p:cond delay="499"/>
                                          </p:stCondLst>
                                        </p:cTn>
                                        <p:tgtEl>
                                          <p:spTgt spid="42"/>
                                        </p:tgtEl>
                                        <p:attrNameLst>
                                          <p:attrName>style.visibility</p:attrName>
                                        </p:attrNameLst>
                                      </p:cBhvr>
                                      <p:to>
                                        <p:strVal val="hidden"/>
                                      </p:to>
                                    </p:set>
                                  </p:childTnLst>
                                </p:cTn>
                              </p:par>
                              <p:par>
                                <p:cTn id="170" presetID="2" presetClass="exit" presetSubtype="4" fill="hold" grpId="1" nodeType="withEffect">
                                  <p:stCondLst>
                                    <p:cond delay="0"/>
                                  </p:stCondLst>
                                  <p:childTnLst>
                                    <p:anim calcmode="lin" valueType="num">
                                      <p:cBhvr additive="base">
                                        <p:cTn id="171" dur="500"/>
                                        <p:tgtEl>
                                          <p:spTgt spid="29"/>
                                        </p:tgtEl>
                                        <p:attrNameLst>
                                          <p:attrName>ppt_x</p:attrName>
                                        </p:attrNameLst>
                                      </p:cBhvr>
                                      <p:tavLst>
                                        <p:tav tm="0">
                                          <p:val>
                                            <p:strVal val="ppt_x"/>
                                          </p:val>
                                        </p:tav>
                                        <p:tav tm="100000">
                                          <p:val>
                                            <p:strVal val="ppt_x"/>
                                          </p:val>
                                        </p:tav>
                                      </p:tavLst>
                                    </p:anim>
                                    <p:anim calcmode="lin" valueType="num">
                                      <p:cBhvr additive="base">
                                        <p:cTn id="172" dur="500"/>
                                        <p:tgtEl>
                                          <p:spTgt spid="29"/>
                                        </p:tgtEl>
                                        <p:attrNameLst>
                                          <p:attrName>ppt_y</p:attrName>
                                        </p:attrNameLst>
                                      </p:cBhvr>
                                      <p:tavLst>
                                        <p:tav tm="0">
                                          <p:val>
                                            <p:strVal val="ppt_y"/>
                                          </p:val>
                                        </p:tav>
                                        <p:tav tm="100000">
                                          <p:val>
                                            <p:strVal val="1+ppt_h/2"/>
                                          </p:val>
                                        </p:tav>
                                      </p:tavLst>
                                    </p:anim>
                                    <p:set>
                                      <p:cBhvr>
                                        <p:cTn id="173" dur="1" fill="hold">
                                          <p:stCondLst>
                                            <p:cond delay="499"/>
                                          </p:stCondLst>
                                        </p:cTn>
                                        <p:tgtEl>
                                          <p:spTgt spid="29"/>
                                        </p:tgtEl>
                                        <p:attrNameLst>
                                          <p:attrName>style.visibility</p:attrName>
                                        </p:attrNameLst>
                                      </p:cBhvr>
                                      <p:to>
                                        <p:strVal val="hidden"/>
                                      </p:to>
                                    </p:set>
                                  </p:childTnLst>
                                </p:cTn>
                              </p:par>
                              <p:par>
                                <p:cTn id="174" presetID="2" presetClass="exit" presetSubtype="4" fill="hold" grpId="1" nodeType="withEffect">
                                  <p:stCondLst>
                                    <p:cond delay="0"/>
                                  </p:stCondLst>
                                  <p:childTnLst>
                                    <p:anim calcmode="lin" valueType="num">
                                      <p:cBhvr additive="base">
                                        <p:cTn id="175" dur="500"/>
                                        <p:tgtEl>
                                          <p:spTgt spid="53"/>
                                        </p:tgtEl>
                                        <p:attrNameLst>
                                          <p:attrName>ppt_x</p:attrName>
                                        </p:attrNameLst>
                                      </p:cBhvr>
                                      <p:tavLst>
                                        <p:tav tm="0">
                                          <p:val>
                                            <p:strVal val="ppt_x"/>
                                          </p:val>
                                        </p:tav>
                                        <p:tav tm="100000">
                                          <p:val>
                                            <p:strVal val="ppt_x"/>
                                          </p:val>
                                        </p:tav>
                                      </p:tavLst>
                                    </p:anim>
                                    <p:anim calcmode="lin" valueType="num">
                                      <p:cBhvr additive="base">
                                        <p:cTn id="176" dur="500"/>
                                        <p:tgtEl>
                                          <p:spTgt spid="53"/>
                                        </p:tgtEl>
                                        <p:attrNameLst>
                                          <p:attrName>ppt_y</p:attrName>
                                        </p:attrNameLst>
                                      </p:cBhvr>
                                      <p:tavLst>
                                        <p:tav tm="0">
                                          <p:val>
                                            <p:strVal val="ppt_y"/>
                                          </p:val>
                                        </p:tav>
                                        <p:tav tm="100000">
                                          <p:val>
                                            <p:strVal val="1+ppt_h/2"/>
                                          </p:val>
                                        </p:tav>
                                      </p:tavLst>
                                    </p:anim>
                                    <p:set>
                                      <p:cBhvr>
                                        <p:cTn id="177" dur="1" fill="hold">
                                          <p:stCondLst>
                                            <p:cond delay="499"/>
                                          </p:stCondLst>
                                        </p:cTn>
                                        <p:tgtEl>
                                          <p:spTgt spid="53"/>
                                        </p:tgtEl>
                                        <p:attrNameLst>
                                          <p:attrName>style.visibility</p:attrName>
                                        </p:attrNameLst>
                                      </p:cBhvr>
                                      <p:to>
                                        <p:strVal val="hidden"/>
                                      </p:to>
                                    </p:set>
                                  </p:childTnLst>
                                </p:cTn>
                              </p:par>
                              <p:par>
                                <p:cTn id="178" presetID="2" presetClass="exit" presetSubtype="4" fill="hold" nodeType="withEffect">
                                  <p:stCondLst>
                                    <p:cond delay="0"/>
                                  </p:stCondLst>
                                  <p:childTnLst>
                                    <p:anim calcmode="lin" valueType="num">
                                      <p:cBhvr additive="base">
                                        <p:cTn id="179" dur="500"/>
                                        <p:tgtEl>
                                          <p:spTgt spid="66"/>
                                        </p:tgtEl>
                                        <p:attrNameLst>
                                          <p:attrName>ppt_x</p:attrName>
                                        </p:attrNameLst>
                                      </p:cBhvr>
                                      <p:tavLst>
                                        <p:tav tm="0">
                                          <p:val>
                                            <p:strVal val="ppt_x"/>
                                          </p:val>
                                        </p:tav>
                                        <p:tav tm="100000">
                                          <p:val>
                                            <p:strVal val="ppt_x"/>
                                          </p:val>
                                        </p:tav>
                                      </p:tavLst>
                                    </p:anim>
                                    <p:anim calcmode="lin" valueType="num">
                                      <p:cBhvr additive="base">
                                        <p:cTn id="180" dur="500"/>
                                        <p:tgtEl>
                                          <p:spTgt spid="66"/>
                                        </p:tgtEl>
                                        <p:attrNameLst>
                                          <p:attrName>ppt_y</p:attrName>
                                        </p:attrNameLst>
                                      </p:cBhvr>
                                      <p:tavLst>
                                        <p:tav tm="0">
                                          <p:val>
                                            <p:strVal val="ppt_y"/>
                                          </p:val>
                                        </p:tav>
                                        <p:tav tm="100000">
                                          <p:val>
                                            <p:strVal val="1+ppt_h/2"/>
                                          </p:val>
                                        </p:tav>
                                      </p:tavLst>
                                    </p:anim>
                                    <p:set>
                                      <p:cBhvr>
                                        <p:cTn id="181" dur="1" fill="hold">
                                          <p:stCondLst>
                                            <p:cond delay="499"/>
                                          </p:stCondLst>
                                        </p:cTn>
                                        <p:tgtEl>
                                          <p:spTgt spid="66"/>
                                        </p:tgtEl>
                                        <p:attrNameLst>
                                          <p:attrName>style.visibility</p:attrName>
                                        </p:attrNameLst>
                                      </p:cBhvr>
                                      <p:to>
                                        <p:strVal val="hidden"/>
                                      </p:to>
                                    </p:set>
                                  </p:childTnLst>
                                </p:cTn>
                              </p:par>
                              <p:par>
                                <p:cTn id="182" presetID="2" presetClass="exit" presetSubtype="4" fill="hold" nodeType="withEffect">
                                  <p:stCondLst>
                                    <p:cond delay="0"/>
                                  </p:stCondLst>
                                  <p:childTnLst>
                                    <p:anim calcmode="lin" valueType="num">
                                      <p:cBhvr additive="base">
                                        <p:cTn id="183" dur="500"/>
                                        <p:tgtEl>
                                          <p:spTgt spid="75"/>
                                        </p:tgtEl>
                                        <p:attrNameLst>
                                          <p:attrName>ppt_x</p:attrName>
                                        </p:attrNameLst>
                                      </p:cBhvr>
                                      <p:tavLst>
                                        <p:tav tm="0">
                                          <p:val>
                                            <p:strVal val="ppt_x"/>
                                          </p:val>
                                        </p:tav>
                                        <p:tav tm="100000">
                                          <p:val>
                                            <p:strVal val="ppt_x"/>
                                          </p:val>
                                        </p:tav>
                                      </p:tavLst>
                                    </p:anim>
                                    <p:anim calcmode="lin" valueType="num">
                                      <p:cBhvr additive="base">
                                        <p:cTn id="184" dur="500"/>
                                        <p:tgtEl>
                                          <p:spTgt spid="75"/>
                                        </p:tgtEl>
                                        <p:attrNameLst>
                                          <p:attrName>ppt_y</p:attrName>
                                        </p:attrNameLst>
                                      </p:cBhvr>
                                      <p:tavLst>
                                        <p:tav tm="0">
                                          <p:val>
                                            <p:strVal val="ppt_y"/>
                                          </p:val>
                                        </p:tav>
                                        <p:tav tm="100000">
                                          <p:val>
                                            <p:strVal val="1+ppt_h/2"/>
                                          </p:val>
                                        </p:tav>
                                      </p:tavLst>
                                    </p:anim>
                                    <p:set>
                                      <p:cBhvr>
                                        <p:cTn id="185" dur="1" fill="hold">
                                          <p:stCondLst>
                                            <p:cond delay="499"/>
                                          </p:stCondLst>
                                        </p:cTn>
                                        <p:tgtEl>
                                          <p:spTgt spid="75"/>
                                        </p:tgtEl>
                                        <p:attrNameLst>
                                          <p:attrName>style.visibility</p:attrName>
                                        </p:attrNameLst>
                                      </p:cBhvr>
                                      <p:to>
                                        <p:strVal val="hidden"/>
                                      </p:to>
                                    </p:set>
                                  </p:childTnLst>
                                </p:cTn>
                              </p:par>
                              <p:par>
                                <p:cTn id="186" presetID="2" presetClass="exit" presetSubtype="4" fill="hold" grpId="1" nodeType="withEffect">
                                  <p:stCondLst>
                                    <p:cond delay="0"/>
                                  </p:stCondLst>
                                  <p:childTnLst>
                                    <p:anim calcmode="lin" valueType="num">
                                      <p:cBhvr additive="base">
                                        <p:cTn id="187" dur="500"/>
                                        <p:tgtEl>
                                          <p:spTgt spid="19"/>
                                        </p:tgtEl>
                                        <p:attrNameLst>
                                          <p:attrName>ppt_x</p:attrName>
                                        </p:attrNameLst>
                                      </p:cBhvr>
                                      <p:tavLst>
                                        <p:tav tm="0">
                                          <p:val>
                                            <p:strVal val="ppt_x"/>
                                          </p:val>
                                        </p:tav>
                                        <p:tav tm="100000">
                                          <p:val>
                                            <p:strVal val="ppt_x"/>
                                          </p:val>
                                        </p:tav>
                                      </p:tavLst>
                                    </p:anim>
                                    <p:anim calcmode="lin" valueType="num">
                                      <p:cBhvr additive="base">
                                        <p:cTn id="188" dur="500"/>
                                        <p:tgtEl>
                                          <p:spTgt spid="19"/>
                                        </p:tgtEl>
                                        <p:attrNameLst>
                                          <p:attrName>ppt_y</p:attrName>
                                        </p:attrNameLst>
                                      </p:cBhvr>
                                      <p:tavLst>
                                        <p:tav tm="0">
                                          <p:val>
                                            <p:strVal val="ppt_y"/>
                                          </p:val>
                                        </p:tav>
                                        <p:tav tm="100000">
                                          <p:val>
                                            <p:strVal val="1+ppt_h/2"/>
                                          </p:val>
                                        </p:tav>
                                      </p:tavLst>
                                    </p:anim>
                                    <p:set>
                                      <p:cBhvr>
                                        <p:cTn id="189" dur="1" fill="hold">
                                          <p:stCondLst>
                                            <p:cond delay="499"/>
                                          </p:stCondLst>
                                        </p:cTn>
                                        <p:tgtEl>
                                          <p:spTgt spid="19"/>
                                        </p:tgtEl>
                                        <p:attrNameLst>
                                          <p:attrName>style.visibility</p:attrName>
                                        </p:attrNameLst>
                                      </p:cBhvr>
                                      <p:to>
                                        <p:strVal val="hidden"/>
                                      </p:to>
                                    </p:set>
                                  </p:childTnLst>
                                </p:cTn>
                              </p:par>
                              <p:par>
                                <p:cTn id="190" presetID="2" presetClass="exit" presetSubtype="4" fill="hold" grpId="1" nodeType="withEffect">
                                  <p:stCondLst>
                                    <p:cond delay="0"/>
                                  </p:stCondLst>
                                  <p:childTnLst>
                                    <p:anim calcmode="lin" valueType="num">
                                      <p:cBhvr additive="base">
                                        <p:cTn id="191" dur="500"/>
                                        <p:tgtEl>
                                          <p:spTgt spid="30"/>
                                        </p:tgtEl>
                                        <p:attrNameLst>
                                          <p:attrName>ppt_x</p:attrName>
                                        </p:attrNameLst>
                                      </p:cBhvr>
                                      <p:tavLst>
                                        <p:tav tm="0">
                                          <p:val>
                                            <p:strVal val="ppt_x"/>
                                          </p:val>
                                        </p:tav>
                                        <p:tav tm="100000">
                                          <p:val>
                                            <p:strVal val="ppt_x"/>
                                          </p:val>
                                        </p:tav>
                                      </p:tavLst>
                                    </p:anim>
                                    <p:anim calcmode="lin" valueType="num">
                                      <p:cBhvr additive="base">
                                        <p:cTn id="192" dur="500"/>
                                        <p:tgtEl>
                                          <p:spTgt spid="30"/>
                                        </p:tgtEl>
                                        <p:attrNameLst>
                                          <p:attrName>ppt_y</p:attrName>
                                        </p:attrNameLst>
                                      </p:cBhvr>
                                      <p:tavLst>
                                        <p:tav tm="0">
                                          <p:val>
                                            <p:strVal val="ppt_y"/>
                                          </p:val>
                                        </p:tav>
                                        <p:tav tm="100000">
                                          <p:val>
                                            <p:strVal val="1+ppt_h/2"/>
                                          </p:val>
                                        </p:tav>
                                      </p:tavLst>
                                    </p:anim>
                                    <p:set>
                                      <p:cBhvr>
                                        <p:cTn id="193" dur="1" fill="hold">
                                          <p:stCondLst>
                                            <p:cond delay="499"/>
                                          </p:stCondLst>
                                        </p:cTn>
                                        <p:tgtEl>
                                          <p:spTgt spid="30"/>
                                        </p:tgtEl>
                                        <p:attrNameLst>
                                          <p:attrName>style.visibility</p:attrName>
                                        </p:attrNameLst>
                                      </p:cBhvr>
                                      <p:to>
                                        <p:strVal val="hidden"/>
                                      </p:to>
                                    </p:set>
                                  </p:childTnLst>
                                </p:cTn>
                              </p:par>
                              <p:par>
                                <p:cTn id="194" presetID="2" presetClass="exit" presetSubtype="4" fill="hold" nodeType="withEffect">
                                  <p:stCondLst>
                                    <p:cond delay="0"/>
                                  </p:stCondLst>
                                  <p:childTnLst>
                                    <p:anim calcmode="lin" valueType="num">
                                      <p:cBhvr additive="base">
                                        <p:cTn id="195" dur="500"/>
                                        <p:tgtEl>
                                          <p:spTgt spid="67"/>
                                        </p:tgtEl>
                                        <p:attrNameLst>
                                          <p:attrName>ppt_x</p:attrName>
                                        </p:attrNameLst>
                                      </p:cBhvr>
                                      <p:tavLst>
                                        <p:tav tm="0">
                                          <p:val>
                                            <p:strVal val="ppt_x"/>
                                          </p:val>
                                        </p:tav>
                                        <p:tav tm="100000">
                                          <p:val>
                                            <p:strVal val="ppt_x"/>
                                          </p:val>
                                        </p:tav>
                                      </p:tavLst>
                                    </p:anim>
                                    <p:anim calcmode="lin" valueType="num">
                                      <p:cBhvr additive="base">
                                        <p:cTn id="196" dur="500"/>
                                        <p:tgtEl>
                                          <p:spTgt spid="67"/>
                                        </p:tgtEl>
                                        <p:attrNameLst>
                                          <p:attrName>ppt_y</p:attrName>
                                        </p:attrNameLst>
                                      </p:cBhvr>
                                      <p:tavLst>
                                        <p:tav tm="0">
                                          <p:val>
                                            <p:strVal val="ppt_y"/>
                                          </p:val>
                                        </p:tav>
                                        <p:tav tm="100000">
                                          <p:val>
                                            <p:strVal val="1+ppt_h/2"/>
                                          </p:val>
                                        </p:tav>
                                      </p:tavLst>
                                    </p:anim>
                                    <p:set>
                                      <p:cBhvr>
                                        <p:cTn id="197" dur="1" fill="hold">
                                          <p:stCondLst>
                                            <p:cond delay="499"/>
                                          </p:stCondLst>
                                        </p:cTn>
                                        <p:tgtEl>
                                          <p:spTgt spid="67"/>
                                        </p:tgtEl>
                                        <p:attrNameLst>
                                          <p:attrName>style.visibility</p:attrName>
                                        </p:attrNameLst>
                                      </p:cBhvr>
                                      <p:to>
                                        <p:strVal val="hidden"/>
                                      </p:to>
                                    </p:set>
                                  </p:childTnLst>
                                </p:cTn>
                              </p:par>
                              <p:par>
                                <p:cTn id="198" presetID="2" presetClass="exit" presetSubtype="4" fill="hold" nodeType="withEffect">
                                  <p:stCondLst>
                                    <p:cond delay="0"/>
                                  </p:stCondLst>
                                  <p:childTnLst>
                                    <p:anim calcmode="lin" valueType="num">
                                      <p:cBhvr additive="base">
                                        <p:cTn id="199" dur="500"/>
                                        <p:tgtEl>
                                          <p:spTgt spid="77"/>
                                        </p:tgtEl>
                                        <p:attrNameLst>
                                          <p:attrName>ppt_x</p:attrName>
                                        </p:attrNameLst>
                                      </p:cBhvr>
                                      <p:tavLst>
                                        <p:tav tm="0">
                                          <p:val>
                                            <p:strVal val="ppt_x"/>
                                          </p:val>
                                        </p:tav>
                                        <p:tav tm="100000">
                                          <p:val>
                                            <p:strVal val="ppt_x"/>
                                          </p:val>
                                        </p:tav>
                                      </p:tavLst>
                                    </p:anim>
                                    <p:anim calcmode="lin" valueType="num">
                                      <p:cBhvr additive="base">
                                        <p:cTn id="200" dur="500"/>
                                        <p:tgtEl>
                                          <p:spTgt spid="77"/>
                                        </p:tgtEl>
                                        <p:attrNameLst>
                                          <p:attrName>ppt_y</p:attrName>
                                        </p:attrNameLst>
                                      </p:cBhvr>
                                      <p:tavLst>
                                        <p:tav tm="0">
                                          <p:val>
                                            <p:strVal val="ppt_y"/>
                                          </p:val>
                                        </p:tav>
                                        <p:tav tm="100000">
                                          <p:val>
                                            <p:strVal val="1+ppt_h/2"/>
                                          </p:val>
                                        </p:tav>
                                      </p:tavLst>
                                    </p:anim>
                                    <p:set>
                                      <p:cBhvr>
                                        <p:cTn id="201" dur="1" fill="hold">
                                          <p:stCondLst>
                                            <p:cond delay="499"/>
                                          </p:stCondLst>
                                        </p:cTn>
                                        <p:tgtEl>
                                          <p:spTgt spid="77"/>
                                        </p:tgtEl>
                                        <p:attrNameLst>
                                          <p:attrName>style.visibility</p:attrName>
                                        </p:attrNameLst>
                                      </p:cBhvr>
                                      <p:to>
                                        <p:strVal val="hidden"/>
                                      </p:to>
                                    </p:set>
                                  </p:childTnLst>
                                </p:cTn>
                              </p:par>
                              <p:par>
                                <p:cTn id="202" presetID="2" presetClass="exit" presetSubtype="4" fill="hold" grpId="1" nodeType="withEffect">
                                  <p:stCondLst>
                                    <p:cond delay="0"/>
                                  </p:stCondLst>
                                  <p:childTnLst>
                                    <p:anim calcmode="lin" valueType="num">
                                      <p:cBhvr additive="base">
                                        <p:cTn id="203" dur="500"/>
                                        <p:tgtEl>
                                          <p:spTgt spid="31"/>
                                        </p:tgtEl>
                                        <p:attrNameLst>
                                          <p:attrName>ppt_x</p:attrName>
                                        </p:attrNameLst>
                                      </p:cBhvr>
                                      <p:tavLst>
                                        <p:tav tm="0">
                                          <p:val>
                                            <p:strVal val="ppt_x"/>
                                          </p:val>
                                        </p:tav>
                                        <p:tav tm="100000">
                                          <p:val>
                                            <p:strVal val="ppt_x"/>
                                          </p:val>
                                        </p:tav>
                                      </p:tavLst>
                                    </p:anim>
                                    <p:anim calcmode="lin" valueType="num">
                                      <p:cBhvr additive="base">
                                        <p:cTn id="204" dur="500"/>
                                        <p:tgtEl>
                                          <p:spTgt spid="31"/>
                                        </p:tgtEl>
                                        <p:attrNameLst>
                                          <p:attrName>ppt_y</p:attrName>
                                        </p:attrNameLst>
                                      </p:cBhvr>
                                      <p:tavLst>
                                        <p:tav tm="0">
                                          <p:val>
                                            <p:strVal val="ppt_y"/>
                                          </p:val>
                                        </p:tav>
                                        <p:tav tm="100000">
                                          <p:val>
                                            <p:strVal val="1+ppt_h/2"/>
                                          </p:val>
                                        </p:tav>
                                      </p:tavLst>
                                    </p:anim>
                                    <p:set>
                                      <p:cBhvr>
                                        <p:cTn id="205" dur="1" fill="hold">
                                          <p:stCondLst>
                                            <p:cond delay="499"/>
                                          </p:stCondLst>
                                        </p:cTn>
                                        <p:tgtEl>
                                          <p:spTgt spid="31"/>
                                        </p:tgtEl>
                                        <p:attrNameLst>
                                          <p:attrName>style.visibility</p:attrName>
                                        </p:attrNameLst>
                                      </p:cBhvr>
                                      <p:to>
                                        <p:strVal val="hidden"/>
                                      </p:to>
                                    </p:set>
                                  </p:childTnLst>
                                </p:cTn>
                              </p:par>
                              <p:par>
                                <p:cTn id="206" presetID="2" presetClass="exit" presetSubtype="4" fill="hold" grpId="1" nodeType="withEffect">
                                  <p:stCondLst>
                                    <p:cond delay="0"/>
                                  </p:stCondLst>
                                  <p:childTnLst>
                                    <p:anim calcmode="lin" valueType="num">
                                      <p:cBhvr additive="base">
                                        <p:cTn id="207" dur="500"/>
                                        <p:tgtEl>
                                          <p:spTgt spid="41"/>
                                        </p:tgtEl>
                                        <p:attrNameLst>
                                          <p:attrName>ppt_x</p:attrName>
                                        </p:attrNameLst>
                                      </p:cBhvr>
                                      <p:tavLst>
                                        <p:tav tm="0">
                                          <p:val>
                                            <p:strVal val="ppt_x"/>
                                          </p:val>
                                        </p:tav>
                                        <p:tav tm="100000">
                                          <p:val>
                                            <p:strVal val="ppt_x"/>
                                          </p:val>
                                        </p:tav>
                                      </p:tavLst>
                                    </p:anim>
                                    <p:anim calcmode="lin" valueType="num">
                                      <p:cBhvr additive="base">
                                        <p:cTn id="208" dur="500"/>
                                        <p:tgtEl>
                                          <p:spTgt spid="41"/>
                                        </p:tgtEl>
                                        <p:attrNameLst>
                                          <p:attrName>ppt_y</p:attrName>
                                        </p:attrNameLst>
                                      </p:cBhvr>
                                      <p:tavLst>
                                        <p:tav tm="0">
                                          <p:val>
                                            <p:strVal val="ppt_y"/>
                                          </p:val>
                                        </p:tav>
                                        <p:tav tm="100000">
                                          <p:val>
                                            <p:strVal val="1+ppt_h/2"/>
                                          </p:val>
                                        </p:tav>
                                      </p:tavLst>
                                    </p:anim>
                                    <p:set>
                                      <p:cBhvr>
                                        <p:cTn id="209" dur="1" fill="hold">
                                          <p:stCondLst>
                                            <p:cond delay="499"/>
                                          </p:stCondLst>
                                        </p:cTn>
                                        <p:tgtEl>
                                          <p:spTgt spid="41"/>
                                        </p:tgtEl>
                                        <p:attrNameLst>
                                          <p:attrName>style.visibility</p:attrName>
                                        </p:attrNameLst>
                                      </p:cBhvr>
                                      <p:to>
                                        <p:strVal val="hidden"/>
                                      </p:to>
                                    </p:set>
                                  </p:childTnLst>
                                </p:cTn>
                              </p:par>
                              <p:par>
                                <p:cTn id="210" presetID="2" presetClass="exit" presetSubtype="4" fill="hold" nodeType="withEffect">
                                  <p:stCondLst>
                                    <p:cond delay="0"/>
                                  </p:stCondLst>
                                  <p:childTnLst>
                                    <p:anim calcmode="lin" valueType="num">
                                      <p:cBhvr additive="base">
                                        <p:cTn id="211" dur="500"/>
                                        <p:tgtEl>
                                          <p:spTgt spid="68"/>
                                        </p:tgtEl>
                                        <p:attrNameLst>
                                          <p:attrName>ppt_x</p:attrName>
                                        </p:attrNameLst>
                                      </p:cBhvr>
                                      <p:tavLst>
                                        <p:tav tm="0">
                                          <p:val>
                                            <p:strVal val="ppt_x"/>
                                          </p:val>
                                        </p:tav>
                                        <p:tav tm="100000">
                                          <p:val>
                                            <p:strVal val="ppt_x"/>
                                          </p:val>
                                        </p:tav>
                                      </p:tavLst>
                                    </p:anim>
                                    <p:anim calcmode="lin" valueType="num">
                                      <p:cBhvr additive="base">
                                        <p:cTn id="212" dur="500"/>
                                        <p:tgtEl>
                                          <p:spTgt spid="68"/>
                                        </p:tgtEl>
                                        <p:attrNameLst>
                                          <p:attrName>ppt_y</p:attrName>
                                        </p:attrNameLst>
                                      </p:cBhvr>
                                      <p:tavLst>
                                        <p:tav tm="0">
                                          <p:val>
                                            <p:strVal val="ppt_y"/>
                                          </p:val>
                                        </p:tav>
                                        <p:tav tm="100000">
                                          <p:val>
                                            <p:strVal val="1+ppt_h/2"/>
                                          </p:val>
                                        </p:tav>
                                      </p:tavLst>
                                    </p:anim>
                                    <p:set>
                                      <p:cBhvr>
                                        <p:cTn id="213" dur="1" fill="hold">
                                          <p:stCondLst>
                                            <p:cond delay="499"/>
                                          </p:stCondLst>
                                        </p:cTn>
                                        <p:tgtEl>
                                          <p:spTgt spid="68"/>
                                        </p:tgtEl>
                                        <p:attrNameLst>
                                          <p:attrName>style.visibility</p:attrName>
                                        </p:attrNameLst>
                                      </p:cBhvr>
                                      <p:to>
                                        <p:strVal val="hidden"/>
                                      </p:to>
                                    </p:set>
                                  </p:childTnLst>
                                </p:cTn>
                              </p:par>
                              <p:par>
                                <p:cTn id="214" presetID="2" presetClass="exit" presetSubtype="4" fill="hold" grpId="1" nodeType="withEffect">
                                  <p:stCondLst>
                                    <p:cond delay="0"/>
                                  </p:stCondLst>
                                  <p:childTnLst>
                                    <p:anim calcmode="lin" valueType="num">
                                      <p:cBhvr additive="base">
                                        <p:cTn id="215" dur="500"/>
                                        <p:tgtEl>
                                          <p:spTgt spid="32"/>
                                        </p:tgtEl>
                                        <p:attrNameLst>
                                          <p:attrName>ppt_x</p:attrName>
                                        </p:attrNameLst>
                                      </p:cBhvr>
                                      <p:tavLst>
                                        <p:tav tm="0">
                                          <p:val>
                                            <p:strVal val="ppt_x"/>
                                          </p:val>
                                        </p:tav>
                                        <p:tav tm="100000">
                                          <p:val>
                                            <p:strVal val="ppt_x"/>
                                          </p:val>
                                        </p:tav>
                                      </p:tavLst>
                                    </p:anim>
                                    <p:anim calcmode="lin" valueType="num">
                                      <p:cBhvr additive="base">
                                        <p:cTn id="216" dur="500"/>
                                        <p:tgtEl>
                                          <p:spTgt spid="32"/>
                                        </p:tgtEl>
                                        <p:attrNameLst>
                                          <p:attrName>ppt_y</p:attrName>
                                        </p:attrNameLst>
                                      </p:cBhvr>
                                      <p:tavLst>
                                        <p:tav tm="0">
                                          <p:val>
                                            <p:strVal val="ppt_y"/>
                                          </p:val>
                                        </p:tav>
                                        <p:tav tm="100000">
                                          <p:val>
                                            <p:strVal val="1+ppt_h/2"/>
                                          </p:val>
                                        </p:tav>
                                      </p:tavLst>
                                    </p:anim>
                                    <p:set>
                                      <p:cBhvr>
                                        <p:cTn id="217" dur="1" fill="hold">
                                          <p:stCondLst>
                                            <p:cond delay="499"/>
                                          </p:stCondLst>
                                        </p:cTn>
                                        <p:tgtEl>
                                          <p:spTgt spid="32"/>
                                        </p:tgtEl>
                                        <p:attrNameLst>
                                          <p:attrName>style.visibility</p:attrName>
                                        </p:attrNameLst>
                                      </p:cBhvr>
                                      <p:to>
                                        <p:strVal val="hidden"/>
                                      </p:to>
                                    </p:set>
                                  </p:childTnLst>
                                </p:cTn>
                              </p:par>
                              <p:par>
                                <p:cTn id="218" presetID="2" presetClass="exit" presetSubtype="4" fill="hold" nodeType="withEffect">
                                  <p:stCondLst>
                                    <p:cond delay="0"/>
                                  </p:stCondLst>
                                  <p:childTnLst>
                                    <p:anim calcmode="lin" valueType="num">
                                      <p:cBhvr additive="base">
                                        <p:cTn id="219" dur="500"/>
                                        <p:tgtEl>
                                          <p:spTgt spid="69"/>
                                        </p:tgtEl>
                                        <p:attrNameLst>
                                          <p:attrName>ppt_x</p:attrName>
                                        </p:attrNameLst>
                                      </p:cBhvr>
                                      <p:tavLst>
                                        <p:tav tm="0">
                                          <p:val>
                                            <p:strVal val="ppt_x"/>
                                          </p:val>
                                        </p:tav>
                                        <p:tav tm="100000">
                                          <p:val>
                                            <p:strVal val="ppt_x"/>
                                          </p:val>
                                        </p:tav>
                                      </p:tavLst>
                                    </p:anim>
                                    <p:anim calcmode="lin" valueType="num">
                                      <p:cBhvr additive="base">
                                        <p:cTn id="220" dur="500"/>
                                        <p:tgtEl>
                                          <p:spTgt spid="69"/>
                                        </p:tgtEl>
                                        <p:attrNameLst>
                                          <p:attrName>ppt_y</p:attrName>
                                        </p:attrNameLst>
                                      </p:cBhvr>
                                      <p:tavLst>
                                        <p:tav tm="0">
                                          <p:val>
                                            <p:strVal val="ppt_y"/>
                                          </p:val>
                                        </p:tav>
                                        <p:tav tm="100000">
                                          <p:val>
                                            <p:strVal val="1+ppt_h/2"/>
                                          </p:val>
                                        </p:tav>
                                      </p:tavLst>
                                    </p:anim>
                                    <p:set>
                                      <p:cBhvr>
                                        <p:cTn id="221" dur="1" fill="hold">
                                          <p:stCondLst>
                                            <p:cond delay="499"/>
                                          </p:stCondLst>
                                        </p:cTn>
                                        <p:tgtEl>
                                          <p:spTgt spid="69"/>
                                        </p:tgtEl>
                                        <p:attrNameLst>
                                          <p:attrName>style.visibility</p:attrName>
                                        </p:attrNameLst>
                                      </p:cBhvr>
                                      <p:to>
                                        <p:strVal val="hidden"/>
                                      </p:to>
                                    </p:set>
                                  </p:childTnLst>
                                </p:cTn>
                              </p:par>
                              <p:par>
                                <p:cTn id="222" presetID="2" presetClass="exit" presetSubtype="4" fill="hold" grpId="1" nodeType="withEffect">
                                  <p:stCondLst>
                                    <p:cond delay="0"/>
                                  </p:stCondLst>
                                  <p:childTnLst>
                                    <p:anim calcmode="lin" valueType="num">
                                      <p:cBhvr additive="base">
                                        <p:cTn id="223" dur="500"/>
                                        <p:tgtEl>
                                          <p:spTgt spid="56"/>
                                        </p:tgtEl>
                                        <p:attrNameLst>
                                          <p:attrName>ppt_x</p:attrName>
                                        </p:attrNameLst>
                                      </p:cBhvr>
                                      <p:tavLst>
                                        <p:tav tm="0">
                                          <p:val>
                                            <p:strVal val="ppt_x"/>
                                          </p:val>
                                        </p:tav>
                                        <p:tav tm="100000">
                                          <p:val>
                                            <p:strVal val="ppt_x"/>
                                          </p:val>
                                        </p:tav>
                                      </p:tavLst>
                                    </p:anim>
                                    <p:anim calcmode="lin" valueType="num">
                                      <p:cBhvr additive="base">
                                        <p:cTn id="224" dur="500"/>
                                        <p:tgtEl>
                                          <p:spTgt spid="56"/>
                                        </p:tgtEl>
                                        <p:attrNameLst>
                                          <p:attrName>ppt_y</p:attrName>
                                        </p:attrNameLst>
                                      </p:cBhvr>
                                      <p:tavLst>
                                        <p:tav tm="0">
                                          <p:val>
                                            <p:strVal val="ppt_y"/>
                                          </p:val>
                                        </p:tav>
                                        <p:tav tm="100000">
                                          <p:val>
                                            <p:strVal val="1+ppt_h/2"/>
                                          </p:val>
                                        </p:tav>
                                      </p:tavLst>
                                    </p:anim>
                                    <p:set>
                                      <p:cBhvr>
                                        <p:cTn id="225" dur="1" fill="hold">
                                          <p:stCondLst>
                                            <p:cond delay="499"/>
                                          </p:stCondLst>
                                        </p:cTn>
                                        <p:tgtEl>
                                          <p:spTgt spid="56"/>
                                        </p:tgtEl>
                                        <p:attrNameLst>
                                          <p:attrName>style.visibility</p:attrName>
                                        </p:attrNameLst>
                                      </p:cBhvr>
                                      <p:to>
                                        <p:strVal val="hidden"/>
                                      </p:to>
                                    </p:set>
                                  </p:childTnLst>
                                </p:cTn>
                              </p:par>
                              <p:par>
                                <p:cTn id="226" presetID="2" presetClass="exit" presetSubtype="4" fill="hold" nodeType="withEffect">
                                  <p:stCondLst>
                                    <p:cond delay="0"/>
                                  </p:stCondLst>
                                  <p:childTnLst>
                                    <p:anim calcmode="lin" valueType="num">
                                      <p:cBhvr additive="base">
                                        <p:cTn id="227" dur="500"/>
                                        <p:tgtEl>
                                          <p:spTgt spid="60"/>
                                        </p:tgtEl>
                                        <p:attrNameLst>
                                          <p:attrName>ppt_x</p:attrName>
                                        </p:attrNameLst>
                                      </p:cBhvr>
                                      <p:tavLst>
                                        <p:tav tm="0">
                                          <p:val>
                                            <p:strVal val="ppt_x"/>
                                          </p:val>
                                        </p:tav>
                                        <p:tav tm="100000">
                                          <p:val>
                                            <p:strVal val="ppt_x"/>
                                          </p:val>
                                        </p:tav>
                                      </p:tavLst>
                                    </p:anim>
                                    <p:anim calcmode="lin" valueType="num">
                                      <p:cBhvr additive="base">
                                        <p:cTn id="228" dur="500"/>
                                        <p:tgtEl>
                                          <p:spTgt spid="60"/>
                                        </p:tgtEl>
                                        <p:attrNameLst>
                                          <p:attrName>ppt_y</p:attrName>
                                        </p:attrNameLst>
                                      </p:cBhvr>
                                      <p:tavLst>
                                        <p:tav tm="0">
                                          <p:val>
                                            <p:strVal val="ppt_y"/>
                                          </p:val>
                                        </p:tav>
                                        <p:tav tm="100000">
                                          <p:val>
                                            <p:strVal val="1+ppt_h/2"/>
                                          </p:val>
                                        </p:tav>
                                      </p:tavLst>
                                    </p:anim>
                                    <p:set>
                                      <p:cBhvr>
                                        <p:cTn id="229" dur="1" fill="hold">
                                          <p:stCondLst>
                                            <p:cond delay="499"/>
                                          </p:stCondLst>
                                        </p:cTn>
                                        <p:tgtEl>
                                          <p:spTgt spid="60"/>
                                        </p:tgtEl>
                                        <p:attrNameLst>
                                          <p:attrName>style.visibility</p:attrName>
                                        </p:attrNameLst>
                                      </p:cBhvr>
                                      <p:to>
                                        <p:strVal val="hidden"/>
                                      </p:to>
                                    </p:set>
                                  </p:childTnLst>
                                </p:cTn>
                              </p:par>
                              <p:par>
                                <p:cTn id="230" presetID="2" presetClass="exit" presetSubtype="4" fill="hold" grpId="1" nodeType="withEffect">
                                  <p:stCondLst>
                                    <p:cond delay="0"/>
                                  </p:stCondLst>
                                  <p:childTnLst>
                                    <p:anim calcmode="lin" valueType="num">
                                      <p:cBhvr additive="base">
                                        <p:cTn id="231" dur="500"/>
                                        <p:tgtEl>
                                          <p:spTgt spid="58"/>
                                        </p:tgtEl>
                                        <p:attrNameLst>
                                          <p:attrName>ppt_x</p:attrName>
                                        </p:attrNameLst>
                                      </p:cBhvr>
                                      <p:tavLst>
                                        <p:tav tm="0">
                                          <p:val>
                                            <p:strVal val="ppt_x"/>
                                          </p:val>
                                        </p:tav>
                                        <p:tav tm="100000">
                                          <p:val>
                                            <p:strVal val="ppt_x"/>
                                          </p:val>
                                        </p:tav>
                                      </p:tavLst>
                                    </p:anim>
                                    <p:anim calcmode="lin" valueType="num">
                                      <p:cBhvr additive="base">
                                        <p:cTn id="232" dur="500"/>
                                        <p:tgtEl>
                                          <p:spTgt spid="58"/>
                                        </p:tgtEl>
                                        <p:attrNameLst>
                                          <p:attrName>ppt_y</p:attrName>
                                        </p:attrNameLst>
                                      </p:cBhvr>
                                      <p:tavLst>
                                        <p:tav tm="0">
                                          <p:val>
                                            <p:strVal val="ppt_y"/>
                                          </p:val>
                                        </p:tav>
                                        <p:tav tm="100000">
                                          <p:val>
                                            <p:strVal val="1+ppt_h/2"/>
                                          </p:val>
                                        </p:tav>
                                      </p:tavLst>
                                    </p:anim>
                                    <p:set>
                                      <p:cBhvr>
                                        <p:cTn id="233" dur="1" fill="hold">
                                          <p:stCondLst>
                                            <p:cond delay="499"/>
                                          </p:stCondLst>
                                        </p:cTn>
                                        <p:tgtEl>
                                          <p:spTgt spid="58"/>
                                        </p:tgtEl>
                                        <p:attrNameLst>
                                          <p:attrName>style.visibility</p:attrName>
                                        </p:attrNameLst>
                                      </p:cBhvr>
                                      <p:to>
                                        <p:strVal val="hidden"/>
                                      </p:to>
                                    </p:set>
                                  </p:childTnLst>
                                </p:cTn>
                              </p:par>
                              <p:par>
                                <p:cTn id="234" presetID="22" presetClass="entr" presetSubtype="4" fill="hold" nodeType="withEffect">
                                  <p:stCondLst>
                                    <p:cond delay="0"/>
                                  </p:stCondLst>
                                  <p:childTnLst>
                                    <p:set>
                                      <p:cBhvr>
                                        <p:cTn id="235" dur="1" fill="hold">
                                          <p:stCondLst>
                                            <p:cond delay="0"/>
                                          </p:stCondLst>
                                        </p:cTn>
                                        <p:tgtEl>
                                          <p:spTgt spid="83"/>
                                        </p:tgtEl>
                                        <p:attrNameLst>
                                          <p:attrName>style.visibility</p:attrName>
                                        </p:attrNameLst>
                                      </p:cBhvr>
                                      <p:to>
                                        <p:strVal val="visible"/>
                                      </p:to>
                                    </p:set>
                                    <p:animEffect transition="in" filter="wipe(down)">
                                      <p:cBhvr>
                                        <p:cTn id="236" dur="1000"/>
                                        <p:tgtEl>
                                          <p:spTgt spid="83"/>
                                        </p:tgtEl>
                                      </p:cBhvr>
                                    </p:animEffect>
                                  </p:childTnLst>
                                </p:cTn>
                              </p:par>
                            </p:childTnLst>
                          </p:cTn>
                        </p:par>
                        <p:par>
                          <p:cTn id="237" fill="hold">
                            <p:stCondLst>
                              <p:cond delay="1000"/>
                            </p:stCondLst>
                            <p:childTnLst>
                              <p:par>
                                <p:cTn id="238" presetID="14" presetClass="entr" presetSubtype="10" fill="hold" grpId="0" nodeType="afterEffect">
                                  <p:stCondLst>
                                    <p:cond delay="0"/>
                                  </p:stCondLst>
                                  <p:childTnLst>
                                    <p:set>
                                      <p:cBhvr>
                                        <p:cTn id="239" dur="1" fill="hold">
                                          <p:stCondLst>
                                            <p:cond delay="0"/>
                                          </p:stCondLst>
                                        </p:cTn>
                                        <p:tgtEl>
                                          <p:spTgt spid="84"/>
                                        </p:tgtEl>
                                        <p:attrNameLst>
                                          <p:attrName>style.visibility</p:attrName>
                                        </p:attrNameLst>
                                      </p:cBhvr>
                                      <p:to>
                                        <p:strVal val="visible"/>
                                      </p:to>
                                    </p:set>
                                    <p:animEffect transition="in" filter="randombar(horizontal)">
                                      <p:cBhvr>
                                        <p:cTn id="240" dur="10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10" grpId="0" animBg="1"/>
      <p:bldP spid="10" grpId="1" animBg="1"/>
      <p:bldP spid="17" grpId="0" animBg="1"/>
      <p:bldP spid="17" grpId="1" animBg="1"/>
      <p:bldP spid="19" grpId="0" animBg="1"/>
      <p:bldP spid="19" grpId="1" animBg="1"/>
      <p:bldP spid="22" grpId="0" animBg="1"/>
      <p:bldP spid="22" grpId="1" animBg="1"/>
      <p:bldP spid="23" grpId="0" animBg="1"/>
      <p:bldP spid="23" grpId="1" animBg="1"/>
      <p:bldP spid="24" grpId="0" animBg="1"/>
      <p:bldP spid="24" grpId="1" animBg="1"/>
      <p:bldP spid="29" grpId="0" animBg="1"/>
      <p:bldP spid="29" grpId="1" animBg="1"/>
      <p:bldP spid="30" grpId="0" animBg="1"/>
      <p:bldP spid="30" grpId="1" animBg="1"/>
      <p:bldP spid="31" grpId="0" animBg="1"/>
      <p:bldP spid="31" grpId="1" animBg="1"/>
      <p:bldP spid="32" grpId="0" animBg="1"/>
      <p:bldP spid="32" grpId="1" animBg="1"/>
      <p:bldP spid="39" grpId="0" animBg="1"/>
      <p:bldP spid="39" grpId="1" animBg="1"/>
      <p:bldP spid="41" grpId="0" animBg="1"/>
      <p:bldP spid="41" grpId="1" animBg="1"/>
      <p:bldP spid="53" grpId="0" animBg="1"/>
      <p:bldP spid="53" grpId="1" animBg="1"/>
      <p:bldP spid="56" grpId="0" animBg="1"/>
      <p:bldP spid="56" grpId="1" animBg="1"/>
      <p:bldP spid="58" grpId="0" animBg="1"/>
      <p:bldP spid="58" grpId="1" animBg="1"/>
      <p:bldP spid="8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500042"/>
            <a:ext cx="9144000" cy="584775"/>
          </a:xfrm>
          <a:prstGeom prst="rect">
            <a:avLst/>
          </a:prstGeom>
          <a:gradFill flip="none" rotWithShape="1">
            <a:gsLst>
              <a:gs pos="16000">
                <a:srgbClr val="2407D1">
                  <a:alpha val="29000"/>
                </a:srgbClr>
              </a:gs>
              <a:gs pos="50000">
                <a:srgbClr val="2407D1">
                  <a:shade val="67500"/>
                  <a:satMod val="115000"/>
                </a:srgbClr>
              </a:gs>
              <a:gs pos="100000">
                <a:srgbClr val="2407D1">
                  <a:shade val="100000"/>
                  <a:satMod val="115000"/>
                </a:srgbClr>
              </a:gs>
            </a:gsLst>
            <a:path path="circle">
              <a:fillToRect l="100000" b="100000"/>
            </a:path>
            <a:tileRect t="-100000" r="-100000"/>
          </a:gra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fr-FR" sz="3200" dirty="0"/>
          </a:p>
        </p:txBody>
      </p:sp>
      <p:cxnSp>
        <p:nvCxnSpPr>
          <p:cNvPr id="6" name="Connecteur droit 5"/>
          <p:cNvCxnSpPr/>
          <p:nvPr/>
        </p:nvCxnSpPr>
        <p:spPr>
          <a:xfrm>
            <a:off x="6436212" y="399519"/>
            <a:ext cx="2571768" cy="1588"/>
          </a:xfrm>
          <a:prstGeom prst="line">
            <a:avLst/>
          </a:prstGeom>
        </p:spPr>
        <p:style>
          <a:lnRef idx="3">
            <a:schemeClr val="dk1"/>
          </a:lnRef>
          <a:fillRef idx="0">
            <a:schemeClr val="dk1"/>
          </a:fillRef>
          <a:effectRef idx="2">
            <a:schemeClr val="dk1"/>
          </a:effectRef>
          <a:fontRef idx="minor">
            <a:schemeClr val="tx1"/>
          </a:fontRef>
        </p:style>
      </p:cxnSp>
      <p:cxnSp>
        <p:nvCxnSpPr>
          <p:cNvPr id="7" name="Connecteur droit 6"/>
          <p:cNvCxnSpPr/>
          <p:nvPr/>
        </p:nvCxnSpPr>
        <p:spPr>
          <a:xfrm rot="5400000">
            <a:off x="7891690" y="867077"/>
            <a:ext cx="1214446" cy="1588"/>
          </a:xfrm>
          <a:prstGeom prst="line">
            <a:avLst/>
          </a:prstGeom>
        </p:spPr>
        <p:style>
          <a:lnRef idx="3">
            <a:schemeClr val="dk1"/>
          </a:lnRef>
          <a:fillRef idx="0">
            <a:schemeClr val="dk1"/>
          </a:fillRef>
          <a:effectRef idx="2">
            <a:schemeClr val="dk1"/>
          </a:effectRef>
          <a:fontRef idx="minor">
            <a:schemeClr val="tx1"/>
          </a:fontRef>
        </p:style>
      </p:cxnSp>
      <p:cxnSp>
        <p:nvCxnSpPr>
          <p:cNvPr id="8" name="Connecteur droit 7"/>
          <p:cNvCxnSpPr/>
          <p:nvPr/>
        </p:nvCxnSpPr>
        <p:spPr>
          <a:xfrm rot="5400000">
            <a:off x="8143053" y="534991"/>
            <a:ext cx="1071570" cy="1588"/>
          </a:xfrm>
          <a:prstGeom prst="line">
            <a:avLst/>
          </a:prstGeom>
        </p:spPr>
        <p:style>
          <a:lnRef idx="3">
            <a:schemeClr val="dk1"/>
          </a:lnRef>
          <a:fillRef idx="0">
            <a:schemeClr val="dk1"/>
          </a:fillRef>
          <a:effectRef idx="2">
            <a:schemeClr val="dk1"/>
          </a:effectRef>
          <a:fontRef idx="minor">
            <a:schemeClr val="tx1"/>
          </a:fontRef>
        </p:style>
      </p:cxnSp>
      <p:sp>
        <p:nvSpPr>
          <p:cNvPr id="10" name="ZoneTexte 9"/>
          <p:cNvSpPr txBox="1"/>
          <p:nvPr/>
        </p:nvSpPr>
        <p:spPr>
          <a:xfrm>
            <a:off x="2339752" y="469263"/>
            <a:ext cx="6000792" cy="646331"/>
          </a:xfrm>
          <a:prstGeom prst="rect">
            <a:avLst/>
          </a:prstGeom>
          <a:noFill/>
        </p:spPr>
        <p:txBody>
          <a:bodyPr wrap="square">
            <a:spAutoFit/>
          </a:bodyPr>
          <a:lstStyle/>
          <a:p>
            <a:pPr algn="r" rtl="1">
              <a:defRPr/>
            </a:pPr>
            <a:r>
              <a:rPr lang="fr-CA" sz="3600" dirty="0">
                <a:solidFill>
                  <a:schemeClr val="bg1"/>
                </a:solidFill>
                <a:effectLst>
                  <a:reflection blurRad="6350" stA="55000" endA="300" endPos="45500" dir="5400000" sy="-100000" algn="bl" rotWithShape="0"/>
                </a:effectLst>
                <a:latin typeface="Times New Roman" pitchFamily="18" charset="0"/>
                <a:cs typeface="Times New Roman" pitchFamily="18" charset="0"/>
              </a:rPr>
              <a:t> </a:t>
            </a:r>
            <a:r>
              <a:rPr lang="ar-DZ" sz="3600" dirty="0">
                <a:solidFill>
                  <a:schemeClr val="bg1"/>
                </a:solidFill>
                <a:effectLst>
                  <a:reflection blurRad="6350" stA="55000" endA="300" endPos="45500" dir="5400000" sy="-100000" algn="bl" rotWithShape="0"/>
                </a:effectLst>
                <a:latin typeface="Times New Roman" pitchFamily="18" charset="0"/>
                <a:cs typeface="Times New Roman" pitchFamily="18" charset="0"/>
              </a:rPr>
              <a:t>خـــاتمـة</a:t>
            </a:r>
            <a:endParaRPr lang="fr-FR" sz="3600" dirty="0">
              <a:solidFill>
                <a:schemeClr val="bg1"/>
              </a:solidFill>
              <a:effectLst>
                <a:reflection blurRad="6350" stA="55000" endA="300" endPos="45500" dir="5400000" sy="-100000" algn="bl" rotWithShape="0"/>
              </a:effectLst>
              <a:latin typeface="Times New Roman" pitchFamily="18" charset="0"/>
              <a:cs typeface="Times New Roman" pitchFamily="18" charset="0"/>
            </a:endParaRPr>
          </a:p>
        </p:txBody>
      </p:sp>
      <p:sp>
        <p:nvSpPr>
          <p:cNvPr id="24" name="Rectangle 23"/>
          <p:cNvSpPr/>
          <p:nvPr/>
        </p:nvSpPr>
        <p:spPr>
          <a:xfrm>
            <a:off x="245675" y="1628798"/>
            <a:ext cx="8280920" cy="4401205"/>
          </a:xfrm>
          <a:prstGeom prst="rect">
            <a:avLst/>
          </a:prstGeom>
        </p:spPr>
        <p:txBody>
          <a:bodyPr wrap="square">
            <a:spAutoFit/>
          </a:bodyPr>
          <a:lstStyle/>
          <a:p>
            <a:pPr algn="r" rtl="1"/>
            <a:r>
              <a:rPr lang="ar-DZ" sz="1600" dirty="0"/>
              <a:t>إنطلاقا مما تقدم يتضح جليا أن التحليل المالي إستلزمتها المعاملات بين المؤسسات والبنوك بشكل عام , بغية الحصول على ضمانات للقروض الممنوحة, من أجل التقرب أكثر من الوضعية المالية للمؤسسة وبناء على الدراسة المقدمة.</a:t>
            </a:r>
            <a:endParaRPr lang="fr-FR" sz="1600" dirty="0"/>
          </a:p>
          <a:p>
            <a:pPr algn="r" rtl="1"/>
            <a:r>
              <a:rPr lang="ar-DZ" sz="1600" dirty="0"/>
              <a:t>ومن خلال التربص الذي أجريته بالبنك الوطني الجزائري  لوكالة وادي ارهيو , تبين لي الدور العملي الذي يلعبه التحليل المالي كأداة فعالة لمنح القروض بحيث تشكل نتائج التحليل المالي أهم الأسس التي يستند عليها البنك في الحكم على طالب القرض , وبالتالي إتخاذ قرار المنح أو </a:t>
            </a:r>
            <a:r>
              <a:rPr lang="ar-DZ" sz="1600" dirty="0" smtClean="0"/>
              <a:t>المنع.</a:t>
            </a:r>
          </a:p>
          <a:p>
            <a:pPr algn="r" rtl="1"/>
            <a:r>
              <a:rPr lang="ar-DZ" sz="2000" b="1" dirty="0" smtClean="0"/>
              <a:t>النتائج:</a:t>
            </a:r>
          </a:p>
          <a:p>
            <a:pPr marL="285750" indent="-285750" algn="r" rtl="1">
              <a:buFont typeface="Arial" pitchFamily="34" charset="0"/>
              <a:buChar char="•"/>
            </a:pPr>
            <a:r>
              <a:rPr lang="ar-DZ" sz="1600" dirty="0" smtClean="0"/>
              <a:t>تساهم </a:t>
            </a:r>
            <a:r>
              <a:rPr lang="ar-DZ" sz="1600" dirty="0"/>
              <a:t>البنوك التجارية وبفعالية في تنمية النشاط الإقتصادي من خلال دعم المؤسسات التي بحاجة إلى التمويل عن </a:t>
            </a:r>
            <a:r>
              <a:rPr lang="ar-DZ" sz="1600" dirty="0" smtClean="0"/>
              <a:t>طريق القروض</a:t>
            </a:r>
            <a:r>
              <a:rPr lang="ar-DZ" sz="1600" dirty="0"/>
              <a:t>. </a:t>
            </a:r>
            <a:endParaRPr lang="fr-FR" sz="1600" dirty="0"/>
          </a:p>
          <a:p>
            <a:pPr marL="285750" indent="-285750" algn="r" rtl="1">
              <a:buFont typeface="Arial" pitchFamily="34" charset="0"/>
              <a:buChar char="•"/>
            </a:pPr>
            <a:r>
              <a:rPr lang="ar-DZ" sz="1600" dirty="0"/>
              <a:t> التحليل المالي يعتبر من أهم الوسائل التي يتم بها عرض نتائج الأعمال والمساهمة في البرمجة و التخطيط  و التشخيص المالي ,أي أن وضعية  المؤسسة المالية  وإتخاذ القرارات السليمة , و مواجهة الخطر الإستغلالي تعتمد عليه, ويسمح بالمراقبة المالية  للمؤسسة, و معرفة إحتياجات التمويل وإختيار وسائله .</a:t>
            </a:r>
            <a:endParaRPr lang="fr-FR" sz="1600" dirty="0"/>
          </a:p>
          <a:p>
            <a:pPr marL="285750" indent="-285750" algn="r" rtl="1">
              <a:buFont typeface="Arial" pitchFamily="34" charset="0"/>
              <a:buChar char="•"/>
            </a:pPr>
            <a:r>
              <a:rPr lang="ar-DZ" sz="1600" dirty="0"/>
              <a:t>يعتبر التحليل المالي خطة تمهيدية ضرورية  للتخطيط  المالي , </a:t>
            </a:r>
            <a:r>
              <a:rPr lang="ar-DZ" sz="1600" dirty="0" smtClean="0"/>
              <a:t>إذ </a:t>
            </a:r>
            <a:r>
              <a:rPr lang="ar-DZ" sz="1600" dirty="0"/>
              <a:t>من الضروري  التعرف على المركز المالي للمؤسسة قبل التفكير في وضع الخطط المستقبلية , ويعتبر في نفس الوقت أداة رقابية لتقييم القررات الإستراتجية </a:t>
            </a:r>
            <a:r>
              <a:rPr lang="ar-DZ" sz="1600" dirty="0" smtClean="0"/>
              <a:t>,</a:t>
            </a:r>
            <a:endParaRPr lang="ar-DZ" sz="1600" dirty="0"/>
          </a:p>
          <a:p>
            <a:pPr marL="285750" indent="-285750" algn="r" rtl="1">
              <a:buFont typeface="Arial" pitchFamily="34" charset="0"/>
              <a:buChar char="•"/>
            </a:pPr>
            <a:r>
              <a:rPr lang="ar-DZ" sz="1600" dirty="0" smtClean="0"/>
              <a:t>إن </a:t>
            </a:r>
            <a:r>
              <a:rPr lang="ar-DZ" sz="1600" dirty="0"/>
              <a:t>المعطيات المحاسبية هي بمثابة منطلق التحليل المالي لتحليل هذه المعطيات والبيانات المحاسبية عن طريق التحليل المالي لإتخاذ القرار المالي السليم , وعليه فالإدارة المالية يقع على عاتقها مسؤوليت التخطيط والتحليل والمراقبة المالية </a:t>
            </a:r>
            <a:r>
              <a:rPr lang="ar-DZ" sz="1600" dirty="0" smtClean="0"/>
              <a:t>.</a:t>
            </a:r>
            <a:endParaRPr lang="ar-DZ" sz="1600" dirty="0"/>
          </a:p>
          <a:p>
            <a:pPr marL="285750" indent="-285750" algn="r" rtl="1">
              <a:buFont typeface="Arial" pitchFamily="34" charset="0"/>
              <a:buChar char="•"/>
            </a:pPr>
            <a:r>
              <a:rPr lang="ar-DZ" sz="1600" dirty="0" smtClean="0"/>
              <a:t>يعتبر </a:t>
            </a:r>
            <a:r>
              <a:rPr lang="ar-DZ" sz="1600" dirty="0"/>
              <a:t>التحليل المالي وسيلة وليس غاية وذلك لإكتشاف التساؤلات أكثر منه لإعطاء الحلول </a:t>
            </a:r>
            <a:r>
              <a:rPr lang="ar-DZ" sz="1600" dirty="0" smtClean="0"/>
              <a:t>.</a:t>
            </a:r>
          </a:p>
          <a:p>
            <a:pPr algn="r" rtl="1"/>
            <a:endParaRPr lang="fr-FR" sz="2000" b="1" dirty="0"/>
          </a:p>
        </p:txBody>
      </p:sp>
      <p:sp>
        <p:nvSpPr>
          <p:cNvPr id="25" name="Rectangle 24"/>
          <p:cNvSpPr/>
          <p:nvPr/>
        </p:nvSpPr>
        <p:spPr>
          <a:xfrm>
            <a:off x="827584" y="1872946"/>
            <a:ext cx="7632848" cy="3416320"/>
          </a:xfrm>
          <a:prstGeom prst="rect">
            <a:avLst/>
          </a:prstGeom>
        </p:spPr>
        <p:txBody>
          <a:bodyPr wrap="square">
            <a:spAutoFit/>
          </a:bodyPr>
          <a:lstStyle/>
          <a:p>
            <a:pPr algn="r" rtl="1"/>
            <a:r>
              <a:rPr lang="ar-DZ" b="1" dirty="0"/>
              <a:t>التوصيات:</a:t>
            </a:r>
          </a:p>
          <a:p>
            <a:pPr marL="342900" indent="-342900" algn="r" rtl="1">
              <a:buFont typeface="+mj-lt"/>
              <a:buAutoNum type="arabicPeriod"/>
            </a:pPr>
            <a:r>
              <a:rPr lang="ar-DZ" dirty="0" smtClean="0"/>
              <a:t>على </a:t>
            </a:r>
            <a:r>
              <a:rPr lang="ar-DZ" dirty="0"/>
              <a:t>البنوك التجارية سواء كانت قطاعا عاما أو خاصا أن تعمل على تحديث أساليب عملها و تقديم أفضل الشروط المتعلقة بالتمويل </a:t>
            </a:r>
            <a:r>
              <a:rPr lang="ar-DZ" dirty="0" smtClean="0"/>
              <a:t>.</a:t>
            </a:r>
          </a:p>
          <a:p>
            <a:pPr marL="342900" indent="-342900" algn="r" rtl="1">
              <a:buFont typeface="+mj-lt"/>
              <a:buAutoNum type="arabicPeriod"/>
            </a:pPr>
            <a:endParaRPr lang="ar-DZ" dirty="0" smtClean="0"/>
          </a:p>
          <a:p>
            <a:pPr marL="342900" indent="-342900" algn="r" rtl="1">
              <a:buFont typeface="+mj-lt"/>
              <a:buAutoNum type="arabicPeriod"/>
            </a:pPr>
            <a:r>
              <a:rPr lang="ar-DZ" dirty="0" smtClean="0"/>
              <a:t>ضرورة </a:t>
            </a:r>
            <a:r>
              <a:rPr lang="ar-DZ" dirty="0"/>
              <a:t>توخي الدقة والحذر عند دراسة ملفات القروض لتفادي الوقوع في المخاطر المتعلقة بمنح القروض </a:t>
            </a:r>
            <a:r>
              <a:rPr lang="ar-DZ" dirty="0" smtClean="0"/>
              <a:t>.</a:t>
            </a:r>
          </a:p>
          <a:p>
            <a:pPr marL="342900" indent="-342900" algn="r" rtl="1">
              <a:buFont typeface="+mj-lt"/>
              <a:buAutoNum type="arabicPeriod"/>
            </a:pPr>
            <a:endParaRPr lang="ar-DZ" dirty="0" smtClean="0"/>
          </a:p>
          <a:p>
            <a:pPr marL="342900" indent="-342900" algn="r" rtl="1">
              <a:buFont typeface="+mj-lt"/>
              <a:buAutoNum type="arabicPeriod"/>
            </a:pPr>
            <a:r>
              <a:rPr lang="fr-FR" dirty="0" smtClean="0"/>
              <a:t> </a:t>
            </a:r>
            <a:r>
              <a:rPr lang="ar-DZ" dirty="0" smtClean="0"/>
              <a:t>يجب </a:t>
            </a:r>
            <a:r>
              <a:rPr lang="ar-DZ" dirty="0"/>
              <a:t>أن تتم عملية منح القروض المصرفية بطريقة موضوعية بعيدة عن أي تحيز و أراء شخصية وبناء على التحليل المالي السليم </a:t>
            </a:r>
            <a:r>
              <a:rPr lang="ar-DZ" dirty="0" smtClean="0"/>
              <a:t>.</a:t>
            </a:r>
          </a:p>
          <a:p>
            <a:pPr marL="342900" indent="-342900" algn="r" rtl="1">
              <a:buFont typeface="+mj-lt"/>
              <a:buAutoNum type="arabicPeriod"/>
            </a:pPr>
            <a:endParaRPr lang="ar-DZ" dirty="0" smtClean="0"/>
          </a:p>
          <a:p>
            <a:pPr marL="342900" indent="-342900" algn="r" rtl="1">
              <a:buFont typeface="+mj-lt"/>
              <a:buAutoNum type="arabicPeriod"/>
            </a:pPr>
            <a:r>
              <a:rPr lang="ar-DZ" dirty="0" smtClean="0"/>
              <a:t>يجب </a:t>
            </a:r>
            <a:r>
              <a:rPr lang="ar-DZ" dirty="0"/>
              <a:t>التأكد من عناصر تأمين القروض من خلال طلب  الضمانات  الكافية لتفادي خطر عدم إسترجاع تلك القروض</a:t>
            </a:r>
            <a:endParaRPr lang="ar-DZ" b="1" dirty="0"/>
          </a:p>
        </p:txBody>
      </p:sp>
    </p:spTree>
    <p:extLst>
      <p:ext uri="{BB962C8B-B14F-4D97-AF65-F5344CB8AC3E}">
        <p14:creationId xmlns:p14="http://schemas.microsoft.com/office/powerpoint/2010/main" val="363206649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fade">
                                      <p:cBhvr>
                                        <p:cTn id="7" dur="1000"/>
                                        <p:tgtEl>
                                          <p:spTgt spid="24">
                                            <p:txEl>
                                              <p:pRg st="0" end="0"/>
                                            </p:txEl>
                                          </p:spTgt>
                                        </p:tgtEl>
                                      </p:cBhvr>
                                    </p:animEffect>
                                    <p:anim calcmode="lin" valueType="num">
                                      <p:cBhvr>
                                        <p:cTn id="8"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24">
                                            <p:txEl>
                                              <p:pRg st="1" end="1"/>
                                            </p:txEl>
                                          </p:spTgt>
                                        </p:tgtEl>
                                        <p:attrNameLst>
                                          <p:attrName>style.visibility</p:attrName>
                                        </p:attrNameLst>
                                      </p:cBhvr>
                                      <p:to>
                                        <p:strVal val="visible"/>
                                      </p:to>
                                    </p:set>
                                    <p:animEffect transition="in" filter="fade">
                                      <p:cBhvr>
                                        <p:cTn id="13" dur="1000"/>
                                        <p:tgtEl>
                                          <p:spTgt spid="24">
                                            <p:txEl>
                                              <p:pRg st="1" end="1"/>
                                            </p:txEl>
                                          </p:spTgt>
                                        </p:tgtEl>
                                      </p:cBhvr>
                                    </p:animEffect>
                                    <p:anim calcmode="lin" valueType="num">
                                      <p:cBhvr>
                                        <p:cTn id="14"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24">
                                            <p:txEl>
                                              <p:pRg st="2" end="2"/>
                                            </p:txEl>
                                          </p:spTgt>
                                        </p:tgtEl>
                                        <p:attrNameLst>
                                          <p:attrName>style.visibility</p:attrName>
                                        </p:attrNameLst>
                                      </p:cBhvr>
                                      <p:to>
                                        <p:strVal val="visible"/>
                                      </p:to>
                                    </p:set>
                                    <p:animEffect transition="in" filter="fade">
                                      <p:cBhvr>
                                        <p:cTn id="19" dur="1000"/>
                                        <p:tgtEl>
                                          <p:spTgt spid="24">
                                            <p:txEl>
                                              <p:pRg st="2" end="2"/>
                                            </p:txEl>
                                          </p:spTgt>
                                        </p:tgtEl>
                                      </p:cBhvr>
                                    </p:animEffect>
                                    <p:anim calcmode="lin" valueType="num">
                                      <p:cBhvr>
                                        <p:cTn id="20"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24">
                                            <p:txEl>
                                              <p:pRg st="3" end="3"/>
                                            </p:txEl>
                                          </p:spTgt>
                                        </p:tgtEl>
                                        <p:attrNameLst>
                                          <p:attrName>style.visibility</p:attrName>
                                        </p:attrNameLst>
                                      </p:cBhvr>
                                      <p:to>
                                        <p:strVal val="visible"/>
                                      </p:to>
                                    </p:set>
                                    <p:animEffect transition="in" filter="fade">
                                      <p:cBhvr>
                                        <p:cTn id="25" dur="1000"/>
                                        <p:tgtEl>
                                          <p:spTgt spid="24">
                                            <p:txEl>
                                              <p:pRg st="3" end="3"/>
                                            </p:txEl>
                                          </p:spTgt>
                                        </p:tgtEl>
                                      </p:cBhvr>
                                    </p:animEffect>
                                    <p:anim calcmode="lin" valueType="num">
                                      <p:cBhvr>
                                        <p:cTn id="26"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24">
                                            <p:txEl>
                                              <p:pRg st="4" end="4"/>
                                            </p:txEl>
                                          </p:spTgt>
                                        </p:tgtEl>
                                        <p:attrNameLst>
                                          <p:attrName>style.visibility</p:attrName>
                                        </p:attrNameLst>
                                      </p:cBhvr>
                                      <p:to>
                                        <p:strVal val="visible"/>
                                      </p:to>
                                    </p:set>
                                    <p:animEffect transition="in" filter="fade">
                                      <p:cBhvr>
                                        <p:cTn id="31" dur="1000"/>
                                        <p:tgtEl>
                                          <p:spTgt spid="24">
                                            <p:txEl>
                                              <p:pRg st="4" end="4"/>
                                            </p:txEl>
                                          </p:spTgt>
                                        </p:tgtEl>
                                      </p:cBhvr>
                                    </p:animEffect>
                                    <p:anim calcmode="lin" valueType="num">
                                      <p:cBhvr>
                                        <p:cTn id="32" dur="1000" fill="hold"/>
                                        <p:tgtEl>
                                          <p:spTgt spid="24">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4">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nodeType="afterEffect">
                                  <p:stCondLst>
                                    <p:cond delay="0"/>
                                  </p:stCondLst>
                                  <p:childTnLst>
                                    <p:set>
                                      <p:cBhvr>
                                        <p:cTn id="36" dur="1" fill="hold">
                                          <p:stCondLst>
                                            <p:cond delay="0"/>
                                          </p:stCondLst>
                                        </p:cTn>
                                        <p:tgtEl>
                                          <p:spTgt spid="24">
                                            <p:txEl>
                                              <p:pRg st="5" end="5"/>
                                            </p:txEl>
                                          </p:spTgt>
                                        </p:tgtEl>
                                        <p:attrNameLst>
                                          <p:attrName>style.visibility</p:attrName>
                                        </p:attrNameLst>
                                      </p:cBhvr>
                                      <p:to>
                                        <p:strVal val="visible"/>
                                      </p:to>
                                    </p:set>
                                    <p:animEffect transition="in" filter="fade">
                                      <p:cBhvr>
                                        <p:cTn id="37" dur="1000"/>
                                        <p:tgtEl>
                                          <p:spTgt spid="24">
                                            <p:txEl>
                                              <p:pRg st="5" end="5"/>
                                            </p:txEl>
                                          </p:spTgt>
                                        </p:tgtEl>
                                      </p:cBhvr>
                                    </p:animEffect>
                                    <p:anim calcmode="lin" valueType="num">
                                      <p:cBhvr>
                                        <p:cTn id="38" dur="1000" fill="hold"/>
                                        <p:tgtEl>
                                          <p:spTgt spid="24">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24">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nodeType="afterEffect">
                                  <p:stCondLst>
                                    <p:cond delay="0"/>
                                  </p:stCondLst>
                                  <p:childTnLst>
                                    <p:set>
                                      <p:cBhvr>
                                        <p:cTn id="42" dur="1" fill="hold">
                                          <p:stCondLst>
                                            <p:cond delay="0"/>
                                          </p:stCondLst>
                                        </p:cTn>
                                        <p:tgtEl>
                                          <p:spTgt spid="24">
                                            <p:txEl>
                                              <p:pRg st="6" end="6"/>
                                            </p:txEl>
                                          </p:spTgt>
                                        </p:tgtEl>
                                        <p:attrNameLst>
                                          <p:attrName>style.visibility</p:attrName>
                                        </p:attrNameLst>
                                      </p:cBhvr>
                                      <p:to>
                                        <p:strVal val="visible"/>
                                      </p:to>
                                    </p:set>
                                    <p:animEffect transition="in" filter="fade">
                                      <p:cBhvr>
                                        <p:cTn id="43" dur="1000"/>
                                        <p:tgtEl>
                                          <p:spTgt spid="24">
                                            <p:txEl>
                                              <p:pRg st="6" end="6"/>
                                            </p:txEl>
                                          </p:spTgt>
                                        </p:tgtEl>
                                      </p:cBhvr>
                                    </p:animEffect>
                                    <p:anim calcmode="lin" valueType="num">
                                      <p:cBhvr>
                                        <p:cTn id="44" dur="1000" fill="hold"/>
                                        <p:tgtEl>
                                          <p:spTgt spid="24">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24">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nodeType="afterEffect">
                                  <p:stCondLst>
                                    <p:cond delay="0"/>
                                  </p:stCondLst>
                                  <p:childTnLst>
                                    <p:set>
                                      <p:cBhvr>
                                        <p:cTn id="48" dur="1" fill="hold">
                                          <p:stCondLst>
                                            <p:cond delay="0"/>
                                          </p:stCondLst>
                                        </p:cTn>
                                        <p:tgtEl>
                                          <p:spTgt spid="24">
                                            <p:txEl>
                                              <p:pRg st="7" end="7"/>
                                            </p:txEl>
                                          </p:spTgt>
                                        </p:tgtEl>
                                        <p:attrNameLst>
                                          <p:attrName>style.visibility</p:attrName>
                                        </p:attrNameLst>
                                      </p:cBhvr>
                                      <p:to>
                                        <p:strVal val="visible"/>
                                      </p:to>
                                    </p:set>
                                    <p:animEffect transition="in" filter="fade">
                                      <p:cBhvr>
                                        <p:cTn id="49" dur="1000"/>
                                        <p:tgtEl>
                                          <p:spTgt spid="24">
                                            <p:txEl>
                                              <p:pRg st="7" end="7"/>
                                            </p:txEl>
                                          </p:spTgt>
                                        </p:tgtEl>
                                      </p:cBhvr>
                                    </p:animEffect>
                                    <p:anim calcmode="lin" valueType="num">
                                      <p:cBhvr>
                                        <p:cTn id="50" dur="1000" fill="hold"/>
                                        <p:tgtEl>
                                          <p:spTgt spid="24">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2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nodeType="clickEffect">
                                  <p:stCondLst>
                                    <p:cond delay="0"/>
                                  </p:stCondLst>
                                  <p:childTnLst>
                                    <p:animEffect transition="out" filter="fade">
                                      <p:cBhvr>
                                        <p:cTn id="55" dur="500"/>
                                        <p:tgtEl>
                                          <p:spTgt spid="24">
                                            <p:txEl>
                                              <p:pRg st="0" end="0"/>
                                            </p:txEl>
                                          </p:spTgt>
                                        </p:tgtEl>
                                      </p:cBhvr>
                                    </p:animEffect>
                                    <p:set>
                                      <p:cBhvr>
                                        <p:cTn id="56" dur="1" fill="hold">
                                          <p:stCondLst>
                                            <p:cond delay="499"/>
                                          </p:stCondLst>
                                        </p:cTn>
                                        <p:tgtEl>
                                          <p:spTgt spid="24">
                                            <p:txEl>
                                              <p:pRg st="0" end="0"/>
                                            </p:txEl>
                                          </p:spTgt>
                                        </p:tgtEl>
                                        <p:attrNameLst>
                                          <p:attrName>style.visibility</p:attrName>
                                        </p:attrNameLst>
                                      </p:cBhvr>
                                      <p:to>
                                        <p:strVal val="hidden"/>
                                      </p:to>
                                    </p:set>
                                  </p:childTnLst>
                                </p:cTn>
                              </p:par>
                              <p:par>
                                <p:cTn id="57" presetID="10" presetClass="exit" presetSubtype="0" fill="hold" nodeType="withEffect">
                                  <p:stCondLst>
                                    <p:cond delay="0"/>
                                  </p:stCondLst>
                                  <p:childTnLst>
                                    <p:animEffect transition="out" filter="fade">
                                      <p:cBhvr>
                                        <p:cTn id="58" dur="500"/>
                                        <p:tgtEl>
                                          <p:spTgt spid="24">
                                            <p:txEl>
                                              <p:pRg st="1" end="1"/>
                                            </p:txEl>
                                          </p:spTgt>
                                        </p:tgtEl>
                                      </p:cBhvr>
                                    </p:animEffect>
                                    <p:set>
                                      <p:cBhvr>
                                        <p:cTn id="59" dur="1" fill="hold">
                                          <p:stCondLst>
                                            <p:cond delay="499"/>
                                          </p:stCondLst>
                                        </p:cTn>
                                        <p:tgtEl>
                                          <p:spTgt spid="24">
                                            <p:txEl>
                                              <p:pRg st="1" end="1"/>
                                            </p:txEl>
                                          </p:spTgt>
                                        </p:tgtEl>
                                        <p:attrNameLst>
                                          <p:attrName>style.visibility</p:attrName>
                                        </p:attrNameLst>
                                      </p:cBhvr>
                                      <p:to>
                                        <p:strVal val="hidden"/>
                                      </p:to>
                                    </p:set>
                                  </p:childTnLst>
                                </p:cTn>
                              </p:par>
                              <p:par>
                                <p:cTn id="60" presetID="10" presetClass="exit" presetSubtype="0" fill="hold" nodeType="withEffect">
                                  <p:stCondLst>
                                    <p:cond delay="0"/>
                                  </p:stCondLst>
                                  <p:childTnLst>
                                    <p:animEffect transition="out" filter="fade">
                                      <p:cBhvr>
                                        <p:cTn id="61" dur="500"/>
                                        <p:tgtEl>
                                          <p:spTgt spid="24">
                                            <p:txEl>
                                              <p:pRg st="2" end="2"/>
                                            </p:txEl>
                                          </p:spTgt>
                                        </p:tgtEl>
                                      </p:cBhvr>
                                    </p:animEffect>
                                    <p:set>
                                      <p:cBhvr>
                                        <p:cTn id="62" dur="1" fill="hold">
                                          <p:stCondLst>
                                            <p:cond delay="499"/>
                                          </p:stCondLst>
                                        </p:cTn>
                                        <p:tgtEl>
                                          <p:spTgt spid="24">
                                            <p:txEl>
                                              <p:pRg st="2" end="2"/>
                                            </p:txEl>
                                          </p:spTgt>
                                        </p:tgtEl>
                                        <p:attrNameLst>
                                          <p:attrName>style.visibility</p:attrName>
                                        </p:attrNameLst>
                                      </p:cBhvr>
                                      <p:to>
                                        <p:strVal val="hidden"/>
                                      </p:to>
                                    </p:set>
                                  </p:childTnLst>
                                </p:cTn>
                              </p:par>
                              <p:par>
                                <p:cTn id="63" presetID="10" presetClass="exit" presetSubtype="0" fill="hold" nodeType="withEffect">
                                  <p:stCondLst>
                                    <p:cond delay="0"/>
                                  </p:stCondLst>
                                  <p:childTnLst>
                                    <p:animEffect transition="out" filter="fade">
                                      <p:cBhvr>
                                        <p:cTn id="64" dur="500"/>
                                        <p:tgtEl>
                                          <p:spTgt spid="24">
                                            <p:txEl>
                                              <p:pRg st="3" end="3"/>
                                            </p:txEl>
                                          </p:spTgt>
                                        </p:tgtEl>
                                      </p:cBhvr>
                                    </p:animEffect>
                                    <p:set>
                                      <p:cBhvr>
                                        <p:cTn id="65" dur="1" fill="hold">
                                          <p:stCondLst>
                                            <p:cond delay="499"/>
                                          </p:stCondLst>
                                        </p:cTn>
                                        <p:tgtEl>
                                          <p:spTgt spid="24">
                                            <p:txEl>
                                              <p:pRg st="3" end="3"/>
                                            </p:txEl>
                                          </p:spTgt>
                                        </p:tgtEl>
                                        <p:attrNameLst>
                                          <p:attrName>style.visibility</p:attrName>
                                        </p:attrNameLst>
                                      </p:cBhvr>
                                      <p:to>
                                        <p:strVal val="hidden"/>
                                      </p:to>
                                    </p:set>
                                  </p:childTnLst>
                                </p:cTn>
                              </p:par>
                              <p:par>
                                <p:cTn id="66" presetID="10" presetClass="exit" presetSubtype="0" fill="hold" nodeType="withEffect">
                                  <p:stCondLst>
                                    <p:cond delay="0"/>
                                  </p:stCondLst>
                                  <p:childTnLst>
                                    <p:animEffect transition="out" filter="fade">
                                      <p:cBhvr>
                                        <p:cTn id="67" dur="500"/>
                                        <p:tgtEl>
                                          <p:spTgt spid="24">
                                            <p:txEl>
                                              <p:pRg st="4" end="4"/>
                                            </p:txEl>
                                          </p:spTgt>
                                        </p:tgtEl>
                                      </p:cBhvr>
                                    </p:animEffect>
                                    <p:set>
                                      <p:cBhvr>
                                        <p:cTn id="68" dur="1" fill="hold">
                                          <p:stCondLst>
                                            <p:cond delay="499"/>
                                          </p:stCondLst>
                                        </p:cTn>
                                        <p:tgtEl>
                                          <p:spTgt spid="24">
                                            <p:txEl>
                                              <p:pRg st="4" end="4"/>
                                            </p:txEl>
                                          </p:spTgt>
                                        </p:tgtEl>
                                        <p:attrNameLst>
                                          <p:attrName>style.visibility</p:attrName>
                                        </p:attrNameLst>
                                      </p:cBhvr>
                                      <p:to>
                                        <p:strVal val="hidden"/>
                                      </p:to>
                                    </p:set>
                                  </p:childTnLst>
                                </p:cTn>
                              </p:par>
                              <p:par>
                                <p:cTn id="69" presetID="10" presetClass="exit" presetSubtype="0" fill="hold" nodeType="withEffect">
                                  <p:stCondLst>
                                    <p:cond delay="0"/>
                                  </p:stCondLst>
                                  <p:childTnLst>
                                    <p:animEffect transition="out" filter="fade">
                                      <p:cBhvr>
                                        <p:cTn id="70" dur="500"/>
                                        <p:tgtEl>
                                          <p:spTgt spid="24">
                                            <p:txEl>
                                              <p:pRg st="5" end="5"/>
                                            </p:txEl>
                                          </p:spTgt>
                                        </p:tgtEl>
                                      </p:cBhvr>
                                    </p:animEffect>
                                    <p:set>
                                      <p:cBhvr>
                                        <p:cTn id="71" dur="1" fill="hold">
                                          <p:stCondLst>
                                            <p:cond delay="499"/>
                                          </p:stCondLst>
                                        </p:cTn>
                                        <p:tgtEl>
                                          <p:spTgt spid="24">
                                            <p:txEl>
                                              <p:pRg st="5" end="5"/>
                                            </p:txEl>
                                          </p:spTgt>
                                        </p:tgtEl>
                                        <p:attrNameLst>
                                          <p:attrName>style.visibility</p:attrName>
                                        </p:attrNameLst>
                                      </p:cBhvr>
                                      <p:to>
                                        <p:strVal val="hidden"/>
                                      </p:to>
                                    </p:set>
                                  </p:childTnLst>
                                </p:cTn>
                              </p:par>
                              <p:par>
                                <p:cTn id="72" presetID="10" presetClass="exit" presetSubtype="0" fill="hold" nodeType="withEffect">
                                  <p:stCondLst>
                                    <p:cond delay="0"/>
                                  </p:stCondLst>
                                  <p:childTnLst>
                                    <p:animEffect transition="out" filter="fade">
                                      <p:cBhvr>
                                        <p:cTn id="73" dur="500"/>
                                        <p:tgtEl>
                                          <p:spTgt spid="24">
                                            <p:txEl>
                                              <p:pRg st="6" end="6"/>
                                            </p:txEl>
                                          </p:spTgt>
                                        </p:tgtEl>
                                      </p:cBhvr>
                                    </p:animEffect>
                                    <p:set>
                                      <p:cBhvr>
                                        <p:cTn id="74" dur="1" fill="hold">
                                          <p:stCondLst>
                                            <p:cond delay="499"/>
                                          </p:stCondLst>
                                        </p:cTn>
                                        <p:tgtEl>
                                          <p:spTgt spid="24">
                                            <p:txEl>
                                              <p:pRg st="6" end="6"/>
                                            </p:txEl>
                                          </p:spTgt>
                                        </p:tgtEl>
                                        <p:attrNameLst>
                                          <p:attrName>style.visibility</p:attrName>
                                        </p:attrNameLst>
                                      </p:cBhvr>
                                      <p:to>
                                        <p:strVal val="hidden"/>
                                      </p:to>
                                    </p:set>
                                  </p:childTnLst>
                                </p:cTn>
                              </p:par>
                              <p:par>
                                <p:cTn id="75" presetID="10" presetClass="exit" presetSubtype="0" fill="hold" nodeType="withEffect">
                                  <p:stCondLst>
                                    <p:cond delay="0"/>
                                  </p:stCondLst>
                                  <p:childTnLst>
                                    <p:animEffect transition="out" filter="fade">
                                      <p:cBhvr>
                                        <p:cTn id="76" dur="500"/>
                                        <p:tgtEl>
                                          <p:spTgt spid="24">
                                            <p:txEl>
                                              <p:pRg st="7" end="7"/>
                                            </p:txEl>
                                          </p:spTgt>
                                        </p:tgtEl>
                                      </p:cBhvr>
                                    </p:animEffect>
                                    <p:set>
                                      <p:cBhvr>
                                        <p:cTn id="77" dur="1" fill="hold">
                                          <p:stCondLst>
                                            <p:cond delay="499"/>
                                          </p:stCondLst>
                                        </p:cTn>
                                        <p:tgtEl>
                                          <p:spTgt spid="24">
                                            <p:txEl>
                                              <p:pRg st="7" end="7"/>
                                            </p:txEl>
                                          </p:spTgt>
                                        </p:tgtEl>
                                        <p:attrNameLst>
                                          <p:attrName>style.visibility</p:attrName>
                                        </p:attrNameLst>
                                      </p:cBhvr>
                                      <p:to>
                                        <p:strVal val="hidden"/>
                                      </p:to>
                                    </p:set>
                                  </p:childTnLst>
                                </p:cTn>
                              </p:par>
                              <p:par>
                                <p:cTn id="78" presetID="16" presetClass="entr" presetSubtype="21" fill="hold" nodeType="withEffect">
                                  <p:stCondLst>
                                    <p:cond delay="0"/>
                                  </p:stCondLst>
                                  <p:childTnLst>
                                    <p:set>
                                      <p:cBhvr>
                                        <p:cTn id="79" dur="1" fill="hold">
                                          <p:stCondLst>
                                            <p:cond delay="0"/>
                                          </p:stCondLst>
                                        </p:cTn>
                                        <p:tgtEl>
                                          <p:spTgt spid="25">
                                            <p:txEl>
                                              <p:pRg st="0" end="0"/>
                                            </p:txEl>
                                          </p:spTgt>
                                        </p:tgtEl>
                                        <p:attrNameLst>
                                          <p:attrName>style.visibility</p:attrName>
                                        </p:attrNameLst>
                                      </p:cBhvr>
                                      <p:to>
                                        <p:strVal val="visible"/>
                                      </p:to>
                                    </p:set>
                                    <p:animEffect transition="in" filter="barn(inVertical)">
                                      <p:cBhvr>
                                        <p:cTn id="80" dur="500"/>
                                        <p:tgtEl>
                                          <p:spTgt spid="25">
                                            <p:txEl>
                                              <p:pRg st="0" end="0"/>
                                            </p:txEl>
                                          </p:spTgt>
                                        </p:tgtEl>
                                      </p:cBhvr>
                                    </p:animEffect>
                                  </p:childTnLst>
                                </p:cTn>
                              </p:par>
                            </p:childTnLst>
                          </p:cTn>
                        </p:par>
                        <p:par>
                          <p:cTn id="81" fill="hold">
                            <p:stCondLst>
                              <p:cond delay="500"/>
                            </p:stCondLst>
                            <p:childTnLst>
                              <p:par>
                                <p:cTn id="82" presetID="42" presetClass="entr" presetSubtype="0" fill="hold" nodeType="afterEffect">
                                  <p:stCondLst>
                                    <p:cond delay="0"/>
                                  </p:stCondLst>
                                  <p:childTnLst>
                                    <p:set>
                                      <p:cBhvr>
                                        <p:cTn id="83" dur="1" fill="hold">
                                          <p:stCondLst>
                                            <p:cond delay="0"/>
                                          </p:stCondLst>
                                        </p:cTn>
                                        <p:tgtEl>
                                          <p:spTgt spid="25">
                                            <p:txEl>
                                              <p:pRg st="1" end="1"/>
                                            </p:txEl>
                                          </p:spTgt>
                                        </p:tgtEl>
                                        <p:attrNameLst>
                                          <p:attrName>style.visibility</p:attrName>
                                        </p:attrNameLst>
                                      </p:cBhvr>
                                      <p:to>
                                        <p:strVal val="visible"/>
                                      </p:to>
                                    </p:set>
                                    <p:animEffect transition="in" filter="fade">
                                      <p:cBhvr>
                                        <p:cTn id="84" dur="1000"/>
                                        <p:tgtEl>
                                          <p:spTgt spid="25">
                                            <p:txEl>
                                              <p:pRg st="1" end="1"/>
                                            </p:txEl>
                                          </p:spTgt>
                                        </p:tgtEl>
                                      </p:cBhvr>
                                    </p:animEffect>
                                    <p:anim calcmode="lin" valueType="num">
                                      <p:cBhvr>
                                        <p:cTn id="85"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86"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par>
                          <p:cTn id="87" fill="hold">
                            <p:stCondLst>
                              <p:cond delay="1500"/>
                            </p:stCondLst>
                            <p:childTnLst>
                              <p:par>
                                <p:cTn id="88" presetID="42" presetClass="entr" presetSubtype="0" fill="hold" nodeType="afterEffect">
                                  <p:stCondLst>
                                    <p:cond delay="0"/>
                                  </p:stCondLst>
                                  <p:childTnLst>
                                    <p:set>
                                      <p:cBhvr>
                                        <p:cTn id="89" dur="1" fill="hold">
                                          <p:stCondLst>
                                            <p:cond delay="0"/>
                                          </p:stCondLst>
                                        </p:cTn>
                                        <p:tgtEl>
                                          <p:spTgt spid="25">
                                            <p:txEl>
                                              <p:pRg st="3" end="3"/>
                                            </p:txEl>
                                          </p:spTgt>
                                        </p:tgtEl>
                                        <p:attrNameLst>
                                          <p:attrName>style.visibility</p:attrName>
                                        </p:attrNameLst>
                                      </p:cBhvr>
                                      <p:to>
                                        <p:strVal val="visible"/>
                                      </p:to>
                                    </p:set>
                                    <p:animEffect transition="in" filter="fade">
                                      <p:cBhvr>
                                        <p:cTn id="90" dur="1000"/>
                                        <p:tgtEl>
                                          <p:spTgt spid="25">
                                            <p:txEl>
                                              <p:pRg st="3" end="3"/>
                                            </p:txEl>
                                          </p:spTgt>
                                        </p:tgtEl>
                                      </p:cBhvr>
                                    </p:animEffect>
                                    <p:anim calcmode="lin" valueType="num">
                                      <p:cBhvr>
                                        <p:cTn id="91"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92" dur="1000" fill="hold"/>
                                        <p:tgtEl>
                                          <p:spTgt spid="25">
                                            <p:txEl>
                                              <p:pRg st="3" end="3"/>
                                            </p:txEl>
                                          </p:spTgt>
                                        </p:tgtEl>
                                        <p:attrNameLst>
                                          <p:attrName>ppt_y</p:attrName>
                                        </p:attrNameLst>
                                      </p:cBhvr>
                                      <p:tavLst>
                                        <p:tav tm="0">
                                          <p:val>
                                            <p:strVal val="#ppt_y+.1"/>
                                          </p:val>
                                        </p:tav>
                                        <p:tav tm="100000">
                                          <p:val>
                                            <p:strVal val="#ppt_y"/>
                                          </p:val>
                                        </p:tav>
                                      </p:tavLst>
                                    </p:anim>
                                  </p:childTnLst>
                                </p:cTn>
                              </p:par>
                            </p:childTnLst>
                          </p:cTn>
                        </p:par>
                        <p:par>
                          <p:cTn id="93" fill="hold">
                            <p:stCondLst>
                              <p:cond delay="2500"/>
                            </p:stCondLst>
                            <p:childTnLst>
                              <p:par>
                                <p:cTn id="94" presetID="42" presetClass="entr" presetSubtype="0" fill="hold" nodeType="afterEffect">
                                  <p:stCondLst>
                                    <p:cond delay="0"/>
                                  </p:stCondLst>
                                  <p:childTnLst>
                                    <p:set>
                                      <p:cBhvr>
                                        <p:cTn id="95" dur="1" fill="hold">
                                          <p:stCondLst>
                                            <p:cond delay="0"/>
                                          </p:stCondLst>
                                        </p:cTn>
                                        <p:tgtEl>
                                          <p:spTgt spid="25">
                                            <p:txEl>
                                              <p:pRg st="5" end="5"/>
                                            </p:txEl>
                                          </p:spTgt>
                                        </p:tgtEl>
                                        <p:attrNameLst>
                                          <p:attrName>style.visibility</p:attrName>
                                        </p:attrNameLst>
                                      </p:cBhvr>
                                      <p:to>
                                        <p:strVal val="visible"/>
                                      </p:to>
                                    </p:set>
                                    <p:animEffect transition="in" filter="fade">
                                      <p:cBhvr>
                                        <p:cTn id="96" dur="1000"/>
                                        <p:tgtEl>
                                          <p:spTgt spid="25">
                                            <p:txEl>
                                              <p:pRg st="5" end="5"/>
                                            </p:txEl>
                                          </p:spTgt>
                                        </p:tgtEl>
                                      </p:cBhvr>
                                    </p:animEffect>
                                    <p:anim calcmode="lin" valueType="num">
                                      <p:cBhvr>
                                        <p:cTn id="97" dur="1000" fill="hold"/>
                                        <p:tgtEl>
                                          <p:spTgt spid="25">
                                            <p:txEl>
                                              <p:pRg st="5" end="5"/>
                                            </p:txEl>
                                          </p:spTgt>
                                        </p:tgtEl>
                                        <p:attrNameLst>
                                          <p:attrName>ppt_x</p:attrName>
                                        </p:attrNameLst>
                                      </p:cBhvr>
                                      <p:tavLst>
                                        <p:tav tm="0">
                                          <p:val>
                                            <p:strVal val="#ppt_x"/>
                                          </p:val>
                                        </p:tav>
                                        <p:tav tm="100000">
                                          <p:val>
                                            <p:strVal val="#ppt_x"/>
                                          </p:val>
                                        </p:tav>
                                      </p:tavLst>
                                    </p:anim>
                                    <p:anim calcmode="lin" valueType="num">
                                      <p:cBhvr>
                                        <p:cTn id="98" dur="1000" fill="hold"/>
                                        <p:tgtEl>
                                          <p:spTgt spid="25">
                                            <p:txEl>
                                              <p:pRg st="5" end="5"/>
                                            </p:txEl>
                                          </p:spTgt>
                                        </p:tgtEl>
                                        <p:attrNameLst>
                                          <p:attrName>ppt_y</p:attrName>
                                        </p:attrNameLst>
                                      </p:cBhvr>
                                      <p:tavLst>
                                        <p:tav tm="0">
                                          <p:val>
                                            <p:strVal val="#ppt_y+.1"/>
                                          </p:val>
                                        </p:tav>
                                        <p:tav tm="100000">
                                          <p:val>
                                            <p:strVal val="#ppt_y"/>
                                          </p:val>
                                        </p:tav>
                                      </p:tavLst>
                                    </p:anim>
                                  </p:childTnLst>
                                </p:cTn>
                              </p:par>
                            </p:childTnLst>
                          </p:cTn>
                        </p:par>
                        <p:par>
                          <p:cTn id="99" fill="hold">
                            <p:stCondLst>
                              <p:cond delay="3500"/>
                            </p:stCondLst>
                            <p:childTnLst>
                              <p:par>
                                <p:cTn id="100" presetID="42" presetClass="entr" presetSubtype="0" fill="hold" nodeType="afterEffect">
                                  <p:stCondLst>
                                    <p:cond delay="0"/>
                                  </p:stCondLst>
                                  <p:childTnLst>
                                    <p:set>
                                      <p:cBhvr>
                                        <p:cTn id="101" dur="1" fill="hold">
                                          <p:stCondLst>
                                            <p:cond delay="0"/>
                                          </p:stCondLst>
                                        </p:cTn>
                                        <p:tgtEl>
                                          <p:spTgt spid="25">
                                            <p:txEl>
                                              <p:pRg st="7" end="7"/>
                                            </p:txEl>
                                          </p:spTgt>
                                        </p:tgtEl>
                                        <p:attrNameLst>
                                          <p:attrName>style.visibility</p:attrName>
                                        </p:attrNameLst>
                                      </p:cBhvr>
                                      <p:to>
                                        <p:strVal val="visible"/>
                                      </p:to>
                                    </p:set>
                                    <p:animEffect transition="in" filter="fade">
                                      <p:cBhvr>
                                        <p:cTn id="102" dur="1000"/>
                                        <p:tgtEl>
                                          <p:spTgt spid="25">
                                            <p:txEl>
                                              <p:pRg st="7" end="7"/>
                                            </p:txEl>
                                          </p:spTgt>
                                        </p:tgtEl>
                                      </p:cBhvr>
                                    </p:animEffect>
                                    <p:anim calcmode="lin" valueType="num">
                                      <p:cBhvr>
                                        <p:cTn id="103" dur="1000" fill="hold"/>
                                        <p:tgtEl>
                                          <p:spTgt spid="25">
                                            <p:txEl>
                                              <p:pRg st="7" end="7"/>
                                            </p:txEl>
                                          </p:spTgt>
                                        </p:tgtEl>
                                        <p:attrNameLst>
                                          <p:attrName>ppt_x</p:attrName>
                                        </p:attrNameLst>
                                      </p:cBhvr>
                                      <p:tavLst>
                                        <p:tav tm="0">
                                          <p:val>
                                            <p:strVal val="#ppt_x"/>
                                          </p:val>
                                        </p:tav>
                                        <p:tav tm="100000">
                                          <p:val>
                                            <p:strVal val="#ppt_x"/>
                                          </p:val>
                                        </p:tav>
                                      </p:tavLst>
                                    </p:anim>
                                    <p:anim calcmode="lin" valueType="num">
                                      <p:cBhvr>
                                        <p:cTn id="104" dur="1000" fill="hold"/>
                                        <p:tgtEl>
                                          <p:spTgt spid="2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04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54"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539552" y="5157192"/>
            <a:ext cx="2448272" cy="2154436"/>
          </a:xfrm>
          <a:prstGeom prst="rect">
            <a:avLst/>
          </a:prstGeom>
          <a:noFill/>
        </p:spPr>
        <p:txBody>
          <a:bodyPr wrap="square" rtlCol="0">
            <a:spAutoFit/>
          </a:bodyPr>
          <a:lstStyle/>
          <a:p>
            <a:r>
              <a:rPr lang="ar-DZ" sz="8000" b="1" dirty="0" smtClean="0"/>
              <a:t>شُكــراً</a:t>
            </a:r>
            <a:r>
              <a:rPr lang="ar-DZ" sz="5400" b="1" dirty="0" smtClean="0"/>
              <a:t/>
            </a:r>
            <a:br>
              <a:rPr lang="ar-DZ" sz="5400" b="1" dirty="0" smtClean="0"/>
            </a:br>
            <a:endParaRPr lang="fr-FR" sz="5400" b="1" dirty="0"/>
          </a:p>
        </p:txBody>
      </p:sp>
    </p:spTree>
    <p:extLst>
      <p:ext uri="{BB962C8B-B14F-4D97-AF65-F5344CB8AC3E}">
        <p14:creationId xmlns:p14="http://schemas.microsoft.com/office/powerpoint/2010/main" val="273327831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1615</TotalTime>
  <Words>905</Words>
  <Application>Microsoft Office PowerPoint</Application>
  <PresentationFormat>On-screen Show (4:3)</PresentationFormat>
  <Paragraphs>132</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Thème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Sofi</dc:creator>
  <cp:lastModifiedBy>KaBaBa</cp:lastModifiedBy>
  <cp:revision>221</cp:revision>
  <dcterms:created xsi:type="dcterms:W3CDTF">2011-01-22T20:29:46Z</dcterms:created>
  <dcterms:modified xsi:type="dcterms:W3CDTF">2012-06-17T11:48:21Z</dcterms:modified>
</cp:coreProperties>
</file>